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Light" charset="1" panose="020B0403050000020004"/>
      <p:regular r:id="rId10"/>
    </p:embeddedFont>
    <p:embeddedFont>
      <p:font typeface="Fira Sans Light Bold" charset="1" panose="020B0503050000020004"/>
      <p:regular r:id="rId11"/>
    </p:embeddedFont>
    <p:embeddedFont>
      <p:font typeface="Fira Sans Light Italics" charset="1" panose="020B0403050000020004"/>
      <p:regular r:id="rId12"/>
    </p:embeddedFont>
    <p:embeddedFont>
      <p:font typeface="Fira Sans Light Bold Italics" charset="1" panose="020B05030500000200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30" Target="slides/slide1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png>
</file>

<file path=ppt/media/image15.png>
</file>

<file path=ppt/media/image16.svg>
</file>

<file path=ppt/media/image17.png>
</file>

<file path=ppt/media/image18.png>
</file>

<file path=ppt/media/image19.svg>
</file>

<file path=ppt/media/image2.svg>
</file>

<file path=ppt/media/image20.png>
</file>

<file path=ppt/media/image21.svg>
</file>

<file path=ppt/media/image3.png>
</file>

<file path=ppt/media/image4.png>
</file>

<file path=ppt/media/image5.sv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55E66"/>
        </a:solidFill>
      </p:bgPr>
    </p:bg>
    <p:spTree>
      <p:nvGrpSpPr>
        <p:cNvPr id="1" name=""/>
        <p:cNvGrpSpPr/>
        <p:nvPr/>
      </p:nvGrpSpPr>
      <p:grpSpPr>
        <a:xfrm>
          <a:off x="0" y="0"/>
          <a:ext cx="0" cy="0"/>
          <a:chOff x="0" y="0"/>
          <a:chExt cx="0" cy="0"/>
        </a:xfrm>
      </p:grpSpPr>
      <p:grpSp>
        <p:nvGrpSpPr>
          <p:cNvPr name="Group 2" id="2"/>
          <p:cNvGrpSpPr/>
          <p:nvPr/>
        </p:nvGrpSpPr>
        <p:grpSpPr>
          <a:xfrm rot="0">
            <a:off x="1276083" y="1441005"/>
            <a:ext cx="10408250" cy="5464032"/>
            <a:chOff x="0" y="0"/>
            <a:chExt cx="13877666" cy="7285377"/>
          </a:xfrm>
        </p:grpSpPr>
        <p:sp>
          <p:nvSpPr>
            <p:cNvPr name="TextBox 3" id="3"/>
            <p:cNvSpPr txBox="true"/>
            <p:nvPr/>
          </p:nvSpPr>
          <p:spPr>
            <a:xfrm rot="0">
              <a:off x="0" y="1177941"/>
              <a:ext cx="13877666" cy="6107435"/>
            </a:xfrm>
            <a:prstGeom prst="rect">
              <a:avLst/>
            </a:prstGeom>
          </p:spPr>
          <p:txBody>
            <a:bodyPr anchor="t" rtlCol="false" tIns="0" lIns="0" bIns="0" rIns="0">
              <a:spAutoFit/>
            </a:bodyPr>
            <a:lstStyle/>
            <a:p>
              <a:pPr>
                <a:lnSpc>
                  <a:spcPts val="11880"/>
                </a:lnSpc>
              </a:pPr>
              <a:r>
                <a:rPr lang="en-US" sz="10800">
                  <a:solidFill>
                    <a:srgbClr val="FFEDD9"/>
                  </a:solidFill>
                  <a:latin typeface="Fira Sans Light"/>
                </a:rPr>
                <a:t>PART ONE</a:t>
              </a:r>
              <a:r>
                <a:rPr lang="en-US" sz="10800">
                  <a:solidFill>
                    <a:srgbClr val="FFFFFF"/>
                  </a:solidFill>
                  <a:latin typeface="Fira Sans Light"/>
                </a:rPr>
                <a:t> </a:t>
              </a:r>
            </a:p>
            <a:p>
              <a:pPr>
                <a:lnSpc>
                  <a:spcPts val="11880"/>
                </a:lnSpc>
              </a:pPr>
              <a:r>
                <a:rPr lang="en-US" sz="10800">
                  <a:solidFill>
                    <a:srgbClr val="FFFFFF"/>
                  </a:solidFill>
                  <a:latin typeface="Fira Sans Light"/>
                </a:rPr>
                <a:t>INTRODUCTION TO YOLO</a:t>
              </a:r>
            </a:p>
          </p:txBody>
        </p:sp>
        <p:sp>
          <p:nvSpPr>
            <p:cNvPr name="TextBox 4" id="4"/>
            <p:cNvSpPr txBox="true"/>
            <p:nvPr/>
          </p:nvSpPr>
          <p:spPr>
            <a:xfrm rot="0">
              <a:off x="0" y="-66675"/>
              <a:ext cx="13877666" cy="676275"/>
            </a:xfrm>
            <a:prstGeom prst="rect">
              <a:avLst/>
            </a:prstGeom>
          </p:spPr>
          <p:txBody>
            <a:bodyPr anchor="t" rtlCol="false" tIns="0" lIns="0" bIns="0" rIns="0">
              <a:spAutoFit/>
            </a:bodyPr>
            <a:lstStyle/>
            <a:p>
              <a:pPr>
                <a:lnSpc>
                  <a:spcPts val="4200"/>
                </a:lnSpc>
              </a:pPr>
              <a:r>
                <a:rPr lang="en-US" sz="3000">
                  <a:solidFill>
                    <a:srgbClr val="FFFFFF"/>
                  </a:solidFill>
                  <a:latin typeface="Fira Sans Light"/>
                </a:rPr>
                <a:t>YOLO SERIES</a:t>
              </a:r>
            </a:p>
          </p:txBody>
        </p:sp>
      </p:grpSp>
      <p:pic>
        <p:nvPicPr>
          <p:cNvPr name="Picture 5" id="5"/>
          <p:cNvPicPr>
            <a:picLocks noChangeAspect="true"/>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3434647">
            <a:off x="8347567" y="2162661"/>
            <a:ext cx="14198388" cy="6970118"/>
          </a:xfrm>
          <a:prstGeom prst="rect">
            <a:avLst/>
          </a:prstGeom>
        </p:spPr>
      </p:pic>
      <p:pic>
        <p:nvPicPr>
          <p:cNvPr name="Picture 6" id="6"/>
          <p:cNvPicPr>
            <a:picLocks noChangeAspect="true"/>
          </p:cNvPicPr>
          <p:nvPr/>
        </p:nvPicPr>
        <p:blipFill>
          <a:blip r:embed="rId4"/>
          <a:srcRect l="0" t="0" r="0" b="0"/>
          <a:stretch>
            <a:fillRect/>
          </a:stretch>
        </p:blipFill>
        <p:spPr>
          <a:xfrm flipH="false" flipV="false" rot="0">
            <a:off x="10847670" y="1609398"/>
            <a:ext cx="6573940" cy="6573940"/>
          </a:xfrm>
          <a:prstGeom prst="rect">
            <a:avLst/>
          </a:prstGeom>
        </p:spPr>
      </p:pic>
      <p:sp>
        <p:nvSpPr>
          <p:cNvPr name="TextBox 7" id="7"/>
          <p:cNvSpPr txBox="true"/>
          <p:nvPr/>
        </p:nvSpPr>
        <p:spPr>
          <a:xfrm rot="0">
            <a:off x="1276083" y="8322120"/>
            <a:ext cx="6347041" cy="523875"/>
          </a:xfrm>
          <a:prstGeom prst="rect">
            <a:avLst/>
          </a:prstGeom>
        </p:spPr>
        <p:txBody>
          <a:bodyPr anchor="t" rtlCol="false" tIns="0" lIns="0" bIns="0" rIns="0">
            <a:spAutoFit/>
          </a:bodyPr>
          <a:lstStyle/>
          <a:p>
            <a:pPr>
              <a:lnSpc>
                <a:spcPts val="4200"/>
              </a:lnSpc>
            </a:pPr>
            <a:r>
              <a:rPr lang="en-US" sz="3000">
                <a:solidFill>
                  <a:srgbClr val="FFFFFF"/>
                </a:solidFill>
                <a:latin typeface="Fira Sans Light"/>
              </a:rPr>
              <a:t>Presented by TEDDY TASSEW</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4060" r="0" b="1168"/>
          <a:stretch>
            <a:fillRect/>
          </a:stretch>
        </p:blipFill>
        <p:spPr>
          <a:xfrm flipH="false" flipV="false" rot="0">
            <a:off x="405173" y="2602036"/>
            <a:ext cx="5491425" cy="6982677"/>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405173" y="183341"/>
            <a:ext cx="5491425" cy="2418695"/>
          </a:xfrm>
          <a:prstGeom prst="rect">
            <a:avLst/>
          </a:prstGeom>
        </p:spPr>
      </p:pic>
      <p:sp>
        <p:nvSpPr>
          <p:cNvPr name="TextBox 4" id="4"/>
          <p:cNvSpPr txBox="true"/>
          <p:nvPr/>
        </p:nvSpPr>
        <p:spPr>
          <a:xfrm rot="0">
            <a:off x="6502461" y="873840"/>
            <a:ext cx="10903386" cy="1927332"/>
          </a:xfrm>
          <a:prstGeom prst="rect">
            <a:avLst/>
          </a:prstGeom>
        </p:spPr>
        <p:txBody>
          <a:bodyPr anchor="t" rtlCol="false" tIns="0" lIns="0" bIns="0" rIns="0">
            <a:spAutoFit/>
          </a:bodyPr>
          <a:lstStyle/>
          <a:p>
            <a:pPr>
              <a:lnSpc>
                <a:spcPts val="3995"/>
              </a:lnSpc>
              <a:spcBef>
                <a:spcPct val="0"/>
              </a:spcBef>
            </a:pPr>
            <a:r>
              <a:rPr lang="en-US" sz="3329">
                <a:solidFill>
                  <a:srgbClr val="000000"/>
                </a:solidFill>
                <a:latin typeface="Fira Sans Light Bold"/>
              </a:rPr>
              <a:t>Classification</a:t>
            </a:r>
          </a:p>
          <a:p>
            <a:pPr>
              <a:lnSpc>
                <a:spcPts val="3995"/>
              </a:lnSpc>
              <a:spcBef>
                <a:spcPct val="0"/>
              </a:spcBef>
            </a:pPr>
          </a:p>
          <a:p>
            <a:pPr>
              <a:lnSpc>
                <a:spcPts val="3667"/>
              </a:lnSpc>
              <a:spcBef>
                <a:spcPct val="0"/>
              </a:spcBef>
            </a:pPr>
            <a:r>
              <a:rPr lang="en-US" sz="3055">
                <a:solidFill>
                  <a:srgbClr val="000000"/>
                </a:solidFill>
                <a:latin typeface="Fira Sans Light"/>
              </a:rPr>
              <a:t>Given an image with one object, we tell what kind of object it is. This is the case of classification.</a:t>
            </a:r>
          </a:p>
        </p:txBody>
      </p:sp>
      <p:sp>
        <p:nvSpPr>
          <p:cNvPr name="TextBox 5" id="5"/>
          <p:cNvSpPr txBox="true"/>
          <p:nvPr/>
        </p:nvSpPr>
        <p:spPr>
          <a:xfrm rot="0">
            <a:off x="6502461" y="3246088"/>
            <a:ext cx="10680068" cy="2882317"/>
          </a:xfrm>
          <a:prstGeom prst="rect">
            <a:avLst/>
          </a:prstGeom>
        </p:spPr>
        <p:txBody>
          <a:bodyPr anchor="t" rtlCol="false" tIns="0" lIns="0" bIns="0" rIns="0">
            <a:spAutoFit/>
          </a:bodyPr>
          <a:lstStyle/>
          <a:p>
            <a:pPr algn="just">
              <a:lnSpc>
                <a:spcPts val="4109"/>
              </a:lnSpc>
              <a:spcBef>
                <a:spcPct val="0"/>
              </a:spcBef>
            </a:pPr>
            <a:r>
              <a:rPr lang="en-US" sz="3424">
                <a:solidFill>
                  <a:srgbClr val="000000"/>
                </a:solidFill>
                <a:latin typeface="Fira Sans Light Bold"/>
              </a:rPr>
              <a:t>Localization</a:t>
            </a:r>
          </a:p>
          <a:p>
            <a:pPr algn="just">
              <a:lnSpc>
                <a:spcPts val="4109"/>
              </a:lnSpc>
              <a:spcBef>
                <a:spcPct val="0"/>
              </a:spcBef>
            </a:pPr>
          </a:p>
          <a:p>
            <a:pPr algn="just">
              <a:lnSpc>
                <a:spcPts val="3671"/>
              </a:lnSpc>
              <a:spcBef>
                <a:spcPct val="0"/>
              </a:spcBef>
            </a:pPr>
            <a:r>
              <a:rPr lang="en-US" sz="3059">
                <a:solidFill>
                  <a:srgbClr val="000000"/>
                </a:solidFill>
                <a:latin typeface="Fira Sans Light"/>
              </a:rPr>
              <a:t>Next comes localization, where we not only tell what kind of object it is, but we also </a:t>
            </a:r>
            <a:r>
              <a:rPr lang="en-US" sz="3059">
                <a:solidFill>
                  <a:srgbClr val="000000"/>
                </a:solidFill>
                <a:latin typeface="Fira Sans Light Bold"/>
              </a:rPr>
              <a:t>locate it</a:t>
            </a:r>
            <a:r>
              <a:rPr lang="en-US" sz="3059">
                <a:solidFill>
                  <a:srgbClr val="000000"/>
                </a:solidFill>
                <a:latin typeface="Fira Sans Light"/>
              </a:rPr>
              <a:t> in the image. Programmatically speaking, we have to draw the </a:t>
            </a:r>
            <a:r>
              <a:rPr lang="en-US" sz="3059">
                <a:solidFill>
                  <a:srgbClr val="000000"/>
                </a:solidFill>
                <a:latin typeface="Fira Sans Light Bold"/>
              </a:rPr>
              <a:t>correct bounding box</a:t>
            </a:r>
            <a:r>
              <a:rPr lang="en-US" sz="3059">
                <a:solidFill>
                  <a:srgbClr val="000000"/>
                </a:solidFill>
                <a:latin typeface="Fira Sans Light"/>
              </a:rPr>
              <a:t> around it.</a:t>
            </a:r>
          </a:p>
        </p:txBody>
      </p:sp>
      <p:sp>
        <p:nvSpPr>
          <p:cNvPr name="TextBox 6" id="6"/>
          <p:cNvSpPr txBox="true"/>
          <p:nvPr/>
        </p:nvSpPr>
        <p:spPr>
          <a:xfrm rot="0">
            <a:off x="6502461" y="6563795"/>
            <a:ext cx="10903386" cy="1962902"/>
          </a:xfrm>
          <a:prstGeom prst="rect">
            <a:avLst/>
          </a:prstGeom>
        </p:spPr>
        <p:txBody>
          <a:bodyPr anchor="t" rtlCol="false" tIns="0" lIns="0" bIns="0" rIns="0">
            <a:spAutoFit/>
          </a:bodyPr>
          <a:lstStyle/>
          <a:p>
            <a:pPr>
              <a:lnSpc>
                <a:spcPts val="3948"/>
              </a:lnSpc>
              <a:spcBef>
                <a:spcPct val="0"/>
              </a:spcBef>
            </a:pPr>
            <a:r>
              <a:rPr lang="en-US" sz="3290">
                <a:solidFill>
                  <a:srgbClr val="000000"/>
                </a:solidFill>
                <a:latin typeface="Fira Sans Light Bold"/>
              </a:rPr>
              <a:t>Object Detection</a:t>
            </a:r>
          </a:p>
          <a:p>
            <a:pPr>
              <a:lnSpc>
                <a:spcPts val="3838"/>
              </a:lnSpc>
              <a:spcBef>
                <a:spcPct val="0"/>
              </a:spcBef>
            </a:pPr>
          </a:p>
          <a:p>
            <a:pPr>
              <a:lnSpc>
                <a:spcPts val="3838"/>
              </a:lnSpc>
              <a:spcBef>
                <a:spcPct val="0"/>
              </a:spcBef>
            </a:pPr>
            <a:r>
              <a:rPr lang="en-US" sz="3199">
                <a:solidFill>
                  <a:srgbClr val="000000"/>
                </a:solidFill>
                <a:latin typeface="Fira Sans Light"/>
              </a:rPr>
              <a:t>If there are more than one objects in the image, we have to locate and identify all of them. This task is Object Detection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sp>
        <p:nvSpPr>
          <p:cNvPr name="TextBox 2" id="2"/>
          <p:cNvSpPr txBox="true"/>
          <p:nvPr/>
        </p:nvSpPr>
        <p:spPr>
          <a:xfrm rot="0">
            <a:off x="1381432" y="1190603"/>
            <a:ext cx="12880247" cy="784225"/>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Why YOLO is useful?</a:t>
            </a:r>
          </a:p>
        </p:txBody>
      </p:sp>
      <p:grpSp>
        <p:nvGrpSpPr>
          <p:cNvPr name="Group 3" id="3"/>
          <p:cNvGrpSpPr/>
          <p:nvPr/>
        </p:nvGrpSpPr>
        <p:grpSpPr>
          <a:xfrm rot="0">
            <a:off x="10094884" y="3499042"/>
            <a:ext cx="6811684" cy="1385892"/>
            <a:chOff x="0" y="0"/>
            <a:chExt cx="9082245" cy="1847856"/>
          </a:xfrm>
        </p:grpSpPr>
        <p:sp>
          <p:nvSpPr>
            <p:cNvPr name="TextBox 4" id="4"/>
            <p:cNvSpPr txBox="true"/>
            <p:nvPr/>
          </p:nvSpPr>
          <p:spPr>
            <a:xfrm rot="0">
              <a:off x="0" y="1372453"/>
              <a:ext cx="9082245" cy="475403"/>
            </a:xfrm>
            <a:prstGeom prst="rect">
              <a:avLst/>
            </a:prstGeom>
          </p:spPr>
          <p:txBody>
            <a:bodyPr anchor="t" rtlCol="false" tIns="0" lIns="0" bIns="0" rIns="0">
              <a:spAutoFit/>
            </a:bodyPr>
            <a:lstStyle/>
            <a:p>
              <a:pPr>
                <a:lnSpc>
                  <a:spcPts val="2990"/>
                </a:lnSpc>
              </a:pPr>
            </a:p>
          </p:txBody>
        </p:sp>
        <p:sp>
          <p:nvSpPr>
            <p:cNvPr name="TextBox 5" id="5"/>
            <p:cNvSpPr txBox="true"/>
            <p:nvPr/>
          </p:nvSpPr>
          <p:spPr>
            <a:xfrm rot="0">
              <a:off x="0" y="0"/>
              <a:ext cx="9082245" cy="11176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First, it improves the detection time given that it predicts objects in real-time.</a:t>
              </a:r>
            </a:p>
          </p:txBody>
        </p:sp>
      </p:gr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6490825">
            <a:off x="13236456" y="-3731318"/>
            <a:ext cx="7674613" cy="7576936"/>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550723" y="3300150"/>
            <a:ext cx="8593277" cy="5217346"/>
          </a:xfrm>
          <a:prstGeom prst="rect">
            <a:avLst/>
          </a:prstGeom>
        </p:spPr>
      </p:pic>
      <p:grpSp>
        <p:nvGrpSpPr>
          <p:cNvPr name="Group 8" id="8"/>
          <p:cNvGrpSpPr/>
          <p:nvPr/>
        </p:nvGrpSpPr>
        <p:grpSpPr>
          <a:xfrm rot="0">
            <a:off x="10094884" y="4884934"/>
            <a:ext cx="6811684" cy="1385892"/>
            <a:chOff x="0" y="0"/>
            <a:chExt cx="9082245" cy="1847856"/>
          </a:xfrm>
        </p:grpSpPr>
        <p:sp>
          <p:nvSpPr>
            <p:cNvPr name="TextBox 9" id="9"/>
            <p:cNvSpPr txBox="true"/>
            <p:nvPr/>
          </p:nvSpPr>
          <p:spPr>
            <a:xfrm rot="0">
              <a:off x="0" y="1372453"/>
              <a:ext cx="9082245" cy="475403"/>
            </a:xfrm>
            <a:prstGeom prst="rect">
              <a:avLst/>
            </a:prstGeom>
          </p:spPr>
          <p:txBody>
            <a:bodyPr anchor="t" rtlCol="false" tIns="0" lIns="0" bIns="0" rIns="0">
              <a:spAutoFit/>
            </a:bodyPr>
            <a:lstStyle/>
            <a:p>
              <a:pPr>
                <a:lnSpc>
                  <a:spcPts val="2990"/>
                </a:lnSpc>
              </a:pPr>
            </a:p>
          </p:txBody>
        </p:sp>
        <p:sp>
          <p:nvSpPr>
            <p:cNvPr name="TextBox 10" id="10"/>
            <p:cNvSpPr txBox="true"/>
            <p:nvPr/>
          </p:nvSpPr>
          <p:spPr>
            <a:xfrm rot="0">
              <a:off x="0" y="0"/>
              <a:ext cx="9082245" cy="1117600"/>
            </a:xfrm>
            <a:prstGeom prst="rect">
              <a:avLst/>
            </a:prstGeom>
          </p:spPr>
          <p:txBody>
            <a:bodyPr anchor="t" rtlCol="false" tIns="0" lIns="0" bIns="0" rIns="0">
              <a:spAutoFit/>
            </a:bodyPr>
            <a:lstStyle/>
            <a:p>
              <a:pPr algn="l" marL="0" indent="0" lvl="0">
                <a:lnSpc>
                  <a:spcPts val="3360"/>
                </a:lnSpc>
                <a:spcBef>
                  <a:spcPct val="0"/>
                </a:spcBef>
              </a:pPr>
              <a:r>
                <a:rPr lang="en-US" sz="2800">
                  <a:solidFill>
                    <a:srgbClr val="355E66"/>
                  </a:solidFill>
                  <a:latin typeface="Fira Sans Light Bold"/>
                </a:rPr>
                <a:t>Second, YOLO provides accurate results with minimal background errors. </a:t>
              </a:r>
            </a:p>
          </p:txBody>
        </p:sp>
      </p:grpSp>
      <p:grpSp>
        <p:nvGrpSpPr>
          <p:cNvPr name="Group 11" id="11"/>
          <p:cNvGrpSpPr/>
          <p:nvPr/>
        </p:nvGrpSpPr>
        <p:grpSpPr>
          <a:xfrm rot="0">
            <a:off x="10094884" y="6042766"/>
            <a:ext cx="6811684" cy="2643192"/>
            <a:chOff x="0" y="0"/>
            <a:chExt cx="9082245" cy="3524256"/>
          </a:xfrm>
        </p:grpSpPr>
        <p:sp>
          <p:nvSpPr>
            <p:cNvPr name="TextBox 12" id="12"/>
            <p:cNvSpPr txBox="true"/>
            <p:nvPr/>
          </p:nvSpPr>
          <p:spPr>
            <a:xfrm rot="0">
              <a:off x="0" y="3048853"/>
              <a:ext cx="9082245" cy="475403"/>
            </a:xfrm>
            <a:prstGeom prst="rect">
              <a:avLst/>
            </a:prstGeom>
          </p:spPr>
          <p:txBody>
            <a:bodyPr anchor="t" rtlCol="false" tIns="0" lIns="0" bIns="0" rIns="0">
              <a:spAutoFit/>
            </a:bodyPr>
            <a:lstStyle/>
            <a:p>
              <a:pPr>
                <a:lnSpc>
                  <a:spcPts val="2990"/>
                </a:lnSpc>
              </a:pPr>
            </a:p>
          </p:txBody>
        </p:sp>
        <p:sp>
          <p:nvSpPr>
            <p:cNvPr name="TextBox 13" id="13"/>
            <p:cNvSpPr txBox="true"/>
            <p:nvPr/>
          </p:nvSpPr>
          <p:spPr>
            <a:xfrm rot="0">
              <a:off x="0" y="0"/>
              <a:ext cx="9082245" cy="2794000"/>
            </a:xfrm>
            <a:prstGeom prst="rect">
              <a:avLst/>
            </a:prstGeom>
          </p:spPr>
          <p:txBody>
            <a:bodyPr anchor="t" rtlCol="false" tIns="0" lIns="0" bIns="0" rIns="0">
              <a:spAutoFit/>
            </a:bodyPr>
            <a:lstStyle/>
            <a:p>
              <a:pPr algn="l" marL="0" indent="0" lvl="0">
                <a:lnSpc>
                  <a:spcPts val="3360"/>
                </a:lnSpc>
                <a:spcBef>
                  <a:spcPct val="0"/>
                </a:spcBef>
              </a:pPr>
              <a:r>
                <a:rPr lang="en-US" sz="2800">
                  <a:solidFill>
                    <a:srgbClr val="355E66"/>
                  </a:solidFill>
                  <a:latin typeface="Fira Sans Light Bold"/>
                </a:rPr>
                <a:t>And finally, the algorithm has wonderful learning capabilities that enable it to learn the representations of objects and implement them in </a:t>
              </a:r>
              <a:r>
                <a:rPr lang="en-US" sz="2800">
                  <a:solidFill>
                    <a:srgbClr val="355E66"/>
                  </a:solidFill>
                  <a:latin typeface="Fira Sans Light Bold"/>
                </a:rPr>
                <a:t>object detection</a:t>
              </a:r>
              <a:r>
                <a:rPr lang="en-US" sz="2800">
                  <a:solidFill>
                    <a:srgbClr val="355E66"/>
                  </a:solidFill>
                  <a:latin typeface="Fira Sans Light Bold"/>
                </a:rPr>
                <a:t> tasks.</a:t>
              </a:r>
            </a:p>
          </p:txBody>
        </p:sp>
      </p:grpSp>
    </p:spTree>
  </p:cSld>
  <p:clrMapOvr>
    <a:masterClrMapping/>
  </p:clrMapOvr>
</p:sld>
</file>

<file path=ppt/slides/slide12.xml><?xml version="1.0" encoding="utf-8"?>
<p:sld xmlns:p="http://schemas.openxmlformats.org/presentationml/2006/main" xmlns:a="http://schemas.openxmlformats.org/drawingml/2006/main">
  <p:cSld>
    <p:bg>
      <p:bgPr>
        <a:solidFill>
          <a:srgbClr val="FFEDD9"/>
        </a:solidFill>
      </p:bgPr>
    </p:bg>
    <p:spTree>
      <p:nvGrpSpPr>
        <p:cNvPr id="1" name=""/>
        <p:cNvGrpSpPr/>
        <p:nvPr/>
      </p:nvGrpSpPr>
      <p:grpSpPr>
        <a:xfrm>
          <a:off x="0" y="0"/>
          <a:ext cx="0" cy="0"/>
          <a:chOff x="0" y="0"/>
          <a:chExt cx="0" cy="0"/>
        </a:xfrm>
      </p:grpSpPr>
      <p:sp>
        <p:nvSpPr>
          <p:cNvPr name="TextBox 2" id="2"/>
          <p:cNvSpPr txBox="true"/>
          <p:nvPr/>
        </p:nvSpPr>
        <p:spPr>
          <a:xfrm rot="0">
            <a:off x="1028700" y="1076325"/>
            <a:ext cx="12293641" cy="784225"/>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YOLO</a:t>
            </a:r>
            <a:r>
              <a:rPr lang="en-US" sz="5500">
                <a:solidFill>
                  <a:srgbClr val="355E66"/>
                </a:solidFill>
                <a:latin typeface="Fira Sans Light"/>
              </a:rPr>
              <a:t> Timeline</a:t>
            </a:r>
          </a:p>
        </p:txBody>
      </p:sp>
      <p:grpSp>
        <p:nvGrpSpPr>
          <p:cNvPr name="Group 3" id="3"/>
          <p:cNvGrpSpPr/>
          <p:nvPr/>
        </p:nvGrpSpPr>
        <p:grpSpPr>
          <a:xfrm rot="0">
            <a:off x="1028700" y="4562816"/>
            <a:ext cx="2484949" cy="3114334"/>
            <a:chOff x="0" y="0"/>
            <a:chExt cx="3313266" cy="4152445"/>
          </a:xfrm>
        </p:grpSpPr>
        <p:sp>
          <p:nvSpPr>
            <p:cNvPr name="TextBox 4" id="4"/>
            <p:cNvSpPr txBox="true"/>
            <p:nvPr/>
          </p:nvSpPr>
          <p:spPr>
            <a:xfrm rot="0">
              <a:off x="0" y="-57150"/>
              <a:ext cx="3313266" cy="1064683"/>
            </a:xfrm>
            <a:prstGeom prst="rect">
              <a:avLst/>
            </a:prstGeom>
          </p:spPr>
          <p:txBody>
            <a:bodyPr anchor="t" rtlCol="false" tIns="0" lIns="0" bIns="0" rIns="0">
              <a:spAutoFit/>
            </a:bodyPr>
            <a:lstStyle/>
            <a:p>
              <a:pPr>
                <a:lnSpc>
                  <a:spcPts val="6500"/>
                </a:lnSpc>
              </a:pPr>
              <a:r>
                <a:rPr lang="en-US" sz="5000">
                  <a:solidFill>
                    <a:srgbClr val="355E66"/>
                  </a:solidFill>
                  <a:latin typeface="Fira Sans Light Bold"/>
                </a:rPr>
                <a:t>2016</a:t>
              </a:r>
            </a:p>
          </p:txBody>
        </p:sp>
        <p:sp>
          <p:nvSpPr>
            <p:cNvPr name="TextBox 5" id="5"/>
            <p:cNvSpPr txBox="true"/>
            <p:nvPr/>
          </p:nvSpPr>
          <p:spPr>
            <a:xfrm rot="0">
              <a:off x="0" y="1297713"/>
              <a:ext cx="3313266" cy="11176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Release of YOLOv1</a:t>
              </a:r>
            </a:p>
          </p:txBody>
        </p:sp>
        <p:sp>
          <p:nvSpPr>
            <p:cNvPr name="TextBox 6" id="6"/>
            <p:cNvSpPr txBox="true"/>
            <p:nvPr/>
          </p:nvSpPr>
          <p:spPr>
            <a:xfrm rot="0">
              <a:off x="0" y="2686442"/>
              <a:ext cx="3313266" cy="1466003"/>
            </a:xfrm>
            <a:prstGeom prst="rect">
              <a:avLst/>
            </a:prstGeom>
          </p:spPr>
          <p:txBody>
            <a:bodyPr anchor="t" rtlCol="false" tIns="0" lIns="0" bIns="0" rIns="0">
              <a:spAutoFit/>
            </a:bodyPr>
            <a:lstStyle/>
            <a:p>
              <a:pPr>
                <a:lnSpc>
                  <a:spcPts val="2990"/>
                </a:lnSpc>
              </a:pPr>
              <a:r>
                <a:rPr lang="en-US" sz="2300">
                  <a:solidFill>
                    <a:srgbClr val="355E66"/>
                  </a:solidFill>
                  <a:latin typeface="Fira Sans Light"/>
                </a:rPr>
                <a:t>Fully convolutional network for object detection</a:t>
              </a:r>
            </a:p>
          </p:txBody>
        </p:sp>
      </p:grpSp>
      <p:grpSp>
        <p:nvGrpSpPr>
          <p:cNvPr name="Group 7" id="7"/>
          <p:cNvGrpSpPr/>
          <p:nvPr/>
        </p:nvGrpSpPr>
        <p:grpSpPr>
          <a:xfrm rot="0">
            <a:off x="4358787" y="4562816"/>
            <a:ext cx="2816734" cy="4971709"/>
            <a:chOff x="0" y="0"/>
            <a:chExt cx="3755645" cy="6628945"/>
          </a:xfrm>
        </p:grpSpPr>
        <p:sp>
          <p:nvSpPr>
            <p:cNvPr name="TextBox 8" id="8"/>
            <p:cNvSpPr txBox="true"/>
            <p:nvPr/>
          </p:nvSpPr>
          <p:spPr>
            <a:xfrm rot="0">
              <a:off x="0" y="-57150"/>
              <a:ext cx="3755645" cy="1064683"/>
            </a:xfrm>
            <a:prstGeom prst="rect">
              <a:avLst/>
            </a:prstGeom>
          </p:spPr>
          <p:txBody>
            <a:bodyPr anchor="t" rtlCol="false" tIns="0" lIns="0" bIns="0" rIns="0">
              <a:spAutoFit/>
            </a:bodyPr>
            <a:lstStyle/>
            <a:p>
              <a:pPr>
                <a:lnSpc>
                  <a:spcPts val="6500"/>
                </a:lnSpc>
              </a:pPr>
              <a:r>
                <a:rPr lang="en-US" sz="5000">
                  <a:solidFill>
                    <a:srgbClr val="355E66"/>
                  </a:solidFill>
                  <a:latin typeface="Fira Sans Light Bold"/>
                </a:rPr>
                <a:t>2017</a:t>
              </a:r>
            </a:p>
          </p:txBody>
        </p:sp>
        <p:sp>
          <p:nvSpPr>
            <p:cNvPr name="TextBox 9" id="9"/>
            <p:cNvSpPr txBox="true"/>
            <p:nvPr/>
          </p:nvSpPr>
          <p:spPr>
            <a:xfrm rot="0">
              <a:off x="0" y="1297713"/>
              <a:ext cx="3755645" cy="11176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Release of YOLOv2</a:t>
              </a:r>
            </a:p>
          </p:txBody>
        </p:sp>
        <p:sp>
          <p:nvSpPr>
            <p:cNvPr name="TextBox 10" id="10"/>
            <p:cNvSpPr txBox="true"/>
            <p:nvPr/>
          </p:nvSpPr>
          <p:spPr>
            <a:xfrm rot="0">
              <a:off x="0" y="2686442"/>
              <a:ext cx="3755645" cy="3942503"/>
            </a:xfrm>
            <a:prstGeom prst="rect">
              <a:avLst/>
            </a:prstGeom>
          </p:spPr>
          <p:txBody>
            <a:bodyPr anchor="t" rtlCol="false" tIns="0" lIns="0" bIns="0" rIns="0">
              <a:spAutoFit/>
            </a:bodyPr>
            <a:lstStyle/>
            <a:p>
              <a:pPr>
                <a:lnSpc>
                  <a:spcPts val="2990"/>
                </a:lnSpc>
              </a:pPr>
              <a:r>
                <a:rPr lang="en-US" sz="2300">
                  <a:solidFill>
                    <a:srgbClr val="355E66"/>
                  </a:solidFill>
                  <a:latin typeface="Fira Sans Light"/>
                </a:rPr>
                <a:t>T</a:t>
              </a:r>
              <a:r>
                <a:rPr lang="en-US" sz="2300">
                  <a:solidFill>
                    <a:srgbClr val="355E66"/>
                  </a:solidFill>
                  <a:latin typeface="Fira Sans Light"/>
                </a:rPr>
                <a:t>his version earned an honorable mention at CVPR 2017 because of significant improvements on </a:t>
              </a:r>
              <a:r>
                <a:rPr lang="en-US" sz="2300">
                  <a:solidFill>
                    <a:srgbClr val="355E66"/>
                  </a:solidFill>
                  <a:latin typeface="Fira Sans Light Bold"/>
                </a:rPr>
                <a:t>anchor boxes</a:t>
              </a:r>
              <a:r>
                <a:rPr lang="en-US" sz="2300">
                  <a:solidFill>
                    <a:srgbClr val="355E66"/>
                  </a:solidFill>
                  <a:latin typeface="Fira Sans Light"/>
                </a:rPr>
                <a:t> and </a:t>
              </a:r>
              <a:r>
                <a:rPr lang="en-US" sz="2300">
                  <a:solidFill>
                    <a:srgbClr val="355E66"/>
                  </a:solidFill>
                  <a:latin typeface="Fira Sans Light Bold"/>
                </a:rPr>
                <a:t>higher resolution</a:t>
              </a:r>
              <a:r>
                <a:rPr lang="en-US" sz="2300">
                  <a:solidFill>
                    <a:srgbClr val="355E66"/>
                  </a:solidFill>
                  <a:latin typeface="Fira Sans Light"/>
                </a:rPr>
                <a:t>.</a:t>
              </a:r>
            </a:p>
          </p:txBody>
        </p:sp>
      </p:grpSp>
      <p:grpSp>
        <p:nvGrpSpPr>
          <p:cNvPr name="Group 11" id="11"/>
          <p:cNvGrpSpPr/>
          <p:nvPr/>
        </p:nvGrpSpPr>
        <p:grpSpPr>
          <a:xfrm rot="0">
            <a:off x="7901525" y="4562816"/>
            <a:ext cx="2724182" cy="4971709"/>
            <a:chOff x="0" y="0"/>
            <a:chExt cx="3632243" cy="6628945"/>
          </a:xfrm>
        </p:grpSpPr>
        <p:sp>
          <p:nvSpPr>
            <p:cNvPr name="TextBox 12" id="12"/>
            <p:cNvSpPr txBox="true"/>
            <p:nvPr/>
          </p:nvSpPr>
          <p:spPr>
            <a:xfrm rot="0">
              <a:off x="0" y="-57150"/>
              <a:ext cx="3632243" cy="1064683"/>
            </a:xfrm>
            <a:prstGeom prst="rect">
              <a:avLst/>
            </a:prstGeom>
          </p:spPr>
          <p:txBody>
            <a:bodyPr anchor="t" rtlCol="false" tIns="0" lIns="0" bIns="0" rIns="0">
              <a:spAutoFit/>
            </a:bodyPr>
            <a:lstStyle/>
            <a:p>
              <a:pPr>
                <a:lnSpc>
                  <a:spcPts val="6500"/>
                </a:lnSpc>
              </a:pPr>
              <a:r>
                <a:rPr lang="en-US" sz="5000">
                  <a:solidFill>
                    <a:srgbClr val="355E66"/>
                  </a:solidFill>
                  <a:latin typeface="Fira Sans Light Bold"/>
                </a:rPr>
                <a:t>2018</a:t>
              </a:r>
            </a:p>
          </p:txBody>
        </p:sp>
        <p:sp>
          <p:nvSpPr>
            <p:cNvPr name="TextBox 13" id="13"/>
            <p:cNvSpPr txBox="true"/>
            <p:nvPr/>
          </p:nvSpPr>
          <p:spPr>
            <a:xfrm rot="0">
              <a:off x="0" y="1297713"/>
              <a:ext cx="3632243" cy="11176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Release of YOLOv3</a:t>
              </a:r>
            </a:p>
          </p:txBody>
        </p:sp>
        <p:sp>
          <p:nvSpPr>
            <p:cNvPr name="TextBox 14" id="14"/>
            <p:cNvSpPr txBox="true"/>
            <p:nvPr/>
          </p:nvSpPr>
          <p:spPr>
            <a:xfrm rot="0">
              <a:off x="0" y="2686442"/>
              <a:ext cx="3632243" cy="3942503"/>
            </a:xfrm>
            <a:prstGeom prst="rect">
              <a:avLst/>
            </a:prstGeom>
          </p:spPr>
          <p:txBody>
            <a:bodyPr anchor="t" rtlCol="false" tIns="0" lIns="0" bIns="0" rIns="0">
              <a:spAutoFit/>
            </a:bodyPr>
            <a:lstStyle/>
            <a:p>
              <a:pPr>
                <a:lnSpc>
                  <a:spcPts val="2990"/>
                </a:lnSpc>
              </a:pPr>
              <a:r>
                <a:rPr lang="en-US" sz="2300">
                  <a:solidFill>
                    <a:srgbClr val="355E66"/>
                  </a:solidFill>
                  <a:latin typeface="Fira Sans Light"/>
                </a:rPr>
                <a:t> It provided an improved performance on tiny objects because of the ability to run predictions at three different levels of granularity.</a:t>
              </a:r>
            </a:p>
          </p:txBody>
        </p:sp>
      </p:grpSp>
      <p:grpSp>
        <p:nvGrpSpPr>
          <p:cNvPr name="Group 15" id="15"/>
          <p:cNvGrpSpPr/>
          <p:nvPr/>
        </p:nvGrpSpPr>
        <p:grpSpPr>
          <a:xfrm rot="0">
            <a:off x="11085415" y="4562816"/>
            <a:ext cx="3229228" cy="4552609"/>
            <a:chOff x="0" y="0"/>
            <a:chExt cx="4305638" cy="6070145"/>
          </a:xfrm>
        </p:grpSpPr>
        <p:sp>
          <p:nvSpPr>
            <p:cNvPr name="TextBox 16" id="16"/>
            <p:cNvSpPr txBox="true"/>
            <p:nvPr/>
          </p:nvSpPr>
          <p:spPr>
            <a:xfrm rot="0">
              <a:off x="0" y="-57150"/>
              <a:ext cx="4305638" cy="1064683"/>
            </a:xfrm>
            <a:prstGeom prst="rect">
              <a:avLst/>
            </a:prstGeom>
          </p:spPr>
          <p:txBody>
            <a:bodyPr anchor="t" rtlCol="false" tIns="0" lIns="0" bIns="0" rIns="0">
              <a:spAutoFit/>
            </a:bodyPr>
            <a:lstStyle/>
            <a:p>
              <a:pPr>
                <a:lnSpc>
                  <a:spcPts val="6500"/>
                </a:lnSpc>
              </a:pPr>
              <a:r>
                <a:rPr lang="en-US" sz="5000">
                  <a:solidFill>
                    <a:srgbClr val="355E66"/>
                  </a:solidFill>
                  <a:latin typeface="Fira Sans Light Bold"/>
                </a:rPr>
                <a:t>April, </a:t>
              </a:r>
              <a:r>
                <a:rPr lang="en-US" sz="5000">
                  <a:solidFill>
                    <a:srgbClr val="355E66"/>
                  </a:solidFill>
                  <a:latin typeface="Fira Sans Light Bold"/>
                </a:rPr>
                <a:t>2020</a:t>
              </a:r>
            </a:p>
          </p:txBody>
        </p:sp>
        <p:sp>
          <p:nvSpPr>
            <p:cNvPr name="TextBox 17" id="17"/>
            <p:cNvSpPr txBox="true"/>
            <p:nvPr/>
          </p:nvSpPr>
          <p:spPr>
            <a:xfrm rot="0">
              <a:off x="0" y="1297713"/>
              <a:ext cx="4305638" cy="5588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Release of YOLOv4</a:t>
              </a:r>
            </a:p>
          </p:txBody>
        </p:sp>
        <p:sp>
          <p:nvSpPr>
            <p:cNvPr name="TextBox 18" id="18"/>
            <p:cNvSpPr txBox="true"/>
            <p:nvPr/>
          </p:nvSpPr>
          <p:spPr>
            <a:xfrm rot="0">
              <a:off x="0" y="2127642"/>
              <a:ext cx="4305638" cy="3942503"/>
            </a:xfrm>
            <a:prstGeom prst="rect">
              <a:avLst/>
            </a:prstGeom>
          </p:spPr>
          <p:txBody>
            <a:bodyPr anchor="t" rtlCol="false" tIns="0" lIns="0" bIns="0" rIns="0">
              <a:spAutoFit/>
            </a:bodyPr>
            <a:lstStyle/>
            <a:p>
              <a:pPr>
                <a:lnSpc>
                  <a:spcPts val="2990"/>
                </a:lnSpc>
              </a:pPr>
              <a:r>
                <a:rPr lang="en-US" sz="2300">
                  <a:solidFill>
                    <a:srgbClr val="355E66"/>
                  </a:solidFill>
                  <a:latin typeface="Fira Sans Light"/>
                </a:rPr>
                <a:t>The first paper not authored by </a:t>
              </a:r>
              <a:r>
                <a:rPr lang="en-US" sz="2300">
                  <a:solidFill>
                    <a:srgbClr val="355E66"/>
                  </a:solidFill>
                  <a:latin typeface="Fira Sans Light Bold"/>
                </a:rPr>
                <a:t>Joseph Redmon</a:t>
              </a:r>
              <a:r>
                <a:rPr lang="en-US" sz="2300">
                  <a:solidFill>
                    <a:srgbClr val="355E66"/>
                  </a:solidFill>
                  <a:latin typeface="Fira Sans Light"/>
                </a:rPr>
                <a:t>.  </a:t>
              </a:r>
              <a:r>
                <a:rPr lang="en-US" sz="2300">
                  <a:solidFill>
                    <a:srgbClr val="355E66"/>
                  </a:solidFill>
                  <a:latin typeface="Fira Sans Light Bold"/>
                </a:rPr>
                <a:t>Alexey Bochkovski </a:t>
              </a:r>
              <a:r>
                <a:rPr lang="en-US" sz="2300">
                  <a:solidFill>
                    <a:srgbClr val="355E66"/>
                  </a:solidFill>
                  <a:latin typeface="Fira Sans Light"/>
                </a:rPr>
                <a:t>introduced novel improvements, including </a:t>
              </a:r>
              <a:r>
                <a:rPr lang="en-US" sz="2300">
                  <a:solidFill>
                    <a:srgbClr val="355E66"/>
                  </a:solidFill>
                  <a:latin typeface="Fira Sans Light Bold"/>
                </a:rPr>
                <a:t>min activation,</a:t>
              </a:r>
              <a:r>
                <a:rPr lang="en-US" sz="2300">
                  <a:solidFill>
                    <a:srgbClr val="355E66"/>
                  </a:solidFill>
                  <a:latin typeface="Fira Sans Light"/>
                </a:rPr>
                <a:t> improved </a:t>
              </a:r>
              <a:r>
                <a:rPr lang="en-US" sz="2300">
                  <a:solidFill>
                    <a:srgbClr val="355E66"/>
                  </a:solidFill>
                  <a:latin typeface="Fira Sans Light Bold"/>
                </a:rPr>
                <a:t>feature aggregation</a:t>
              </a:r>
              <a:r>
                <a:rPr lang="en-US" sz="2300">
                  <a:solidFill>
                    <a:srgbClr val="355E66"/>
                  </a:solidFill>
                  <a:latin typeface="Fira Sans Light"/>
                </a:rPr>
                <a:t>.</a:t>
              </a:r>
            </a:p>
          </p:txBody>
        </p:sp>
      </p:grpSp>
      <p:grpSp>
        <p:nvGrpSpPr>
          <p:cNvPr name="Group 19" id="19"/>
          <p:cNvGrpSpPr/>
          <p:nvPr/>
        </p:nvGrpSpPr>
        <p:grpSpPr>
          <a:xfrm rot="0">
            <a:off x="14774351" y="4562816"/>
            <a:ext cx="3149484" cy="3809659"/>
            <a:chOff x="0" y="0"/>
            <a:chExt cx="4199312" cy="5079545"/>
          </a:xfrm>
        </p:grpSpPr>
        <p:sp>
          <p:nvSpPr>
            <p:cNvPr name="TextBox 20" id="20"/>
            <p:cNvSpPr txBox="true"/>
            <p:nvPr/>
          </p:nvSpPr>
          <p:spPr>
            <a:xfrm rot="0">
              <a:off x="0" y="-57150"/>
              <a:ext cx="4199312" cy="1064683"/>
            </a:xfrm>
            <a:prstGeom prst="rect">
              <a:avLst/>
            </a:prstGeom>
          </p:spPr>
          <p:txBody>
            <a:bodyPr anchor="t" rtlCol="false" tIns="0" lIns="0" bIns="0" rIns="0">
              <a:spAutoFit/>
            </a:bodyPr>
            <a:lstStyle/>
            <a:p>
              <a:pPr>
                <a:lnSpc>
                  <a:spcPts val="6500"/>
                </a:lnSpc>
              </a:pPr>
              <a:r>
                <a:rPr lang="en-US" sz="5000">
                  <a:solidFill>
                    <a:srgbClr val="355E66"/>
                  </a:solidFill>
                  <a:latin typeface="Fira Sans Light Bold"/>
                </a:rPr>
                <a:t>June, 2020</a:t>
              </a:r>
            </a:p>
          </p:txBody>
        </p:sp>
        <p:sp>
          <p:nvSpPr>
            <p:cNvPr name="TextBox 21" id="21"/>
            <p:cNvSpPr txBox="true"/>
            <p:nvPr/>
          </p:nvSpPr>
          <p:spPr>
            <a:xfrm rot="0">
              <a:off x="0" y="1297713"/>
              <a:ext cx="4199312" cy="558800"/>
            </a:xfrm>
            <a:prstGeom prst="rect">
              <a:avLst/>
            </a:prstGeom>
          </p:spPr>
          <p:txBody>
            <a:bodyPr anchor="t" rtlCol="false" tIns="0" lIns="0" bIns="0" rIns="0">
              <a:spAutoFit/>
            </a:bodyPr>
            <a:lstStyle/>
            <a:p>
              <a:pPr>
                <a:lnSpc>
                  <a:spcPts val="3360"/>
                </a:lnSpc>
              </a:pPr>
              <a:r>
                <a:rPr lang="en-US" sz="2800">
                  <a:solidFill>
                    <a:srgbClr val="355E66"/>
                  </a:solidFill>
                  <a:latin typeface="Fira Sans Light Bold"/>
                </a:rPr>
                <a:t>Release of YOLOv5</a:t>
              </a:r>
            </a:p>
          </p:txBody>
        </p:sp>
        <p:sp>
          <p:nvSpPr>
            <p:cNvPr name="TextBox 22" id="22"/>
            <p:cNvSpPr txBox="true"/>
            <p:nvPr/>
          </p:nvSpPr>
          <p:spPr>
            <a:xfrm rot="0">
              <a:off x="0" y="2127642"/>
              <a:ext cx="4199312" cy="2951903"/>
            </a:xfrm>
            <a:prstGeom prst="rect">
              <a:avLst/>
            </a:prstGeom>
          </p:spPr>
          <p:txBody>
            <a:bodyPr anchor="t" rtlCol="false" tIns="0" lIns="0" bIns="0" rIns="0">
              <a:spAutoFit/>
            </a:bodyPr>
            <a:lstStyle/>
            <a:p>
              <a:pPr>
                <a:lnSpc>
                  <a:spcPts val="2990"/>
                </a:lnSpc>
              </a:pPr>
              <a:r>
                <a:rPr lang="en-US" sz="2300">
                  <a:solidFill>
                    <a:srgbClr val="355E66"/>
                  </a:solidFill>
                  <a:latin typeface="Fira Sans Light Bold"/>
                </a:rPr>
                <a:t>Glenn Jocher</a:t>
              </a:r>
              <a:r>
                <a:rPr lang="en-US" sz="2300">
                  <a:solidFill>
                    <a:srgbClr val="355E66"/>
                  </a:solidFill>
                  <a:latin typeface="Fira Sans Light"/>
                </a:rPr>
                <a:t> continued to make further improvements in his June 2020 release, focusing on the architecture itself.</a:t>
              </a:r>
            </a:p>
          </p:txBody>
        </p:sp>
      </p:grpSp>
      <p:grpSp>
        <p:nvGrpSpPr>
          <p:cNvPr name="Group 23" id="23"/>
          <p:cNvGrpSpPr/>
          <p:nvPr/>
        </p:nvGrpSpPr>
        <p:grpSpPr>
          <a:xfrm rot="0">
            <a:off x="1028700" y="3106236"/>
            <a:ext cx="17259300" cy="210893"/>
            <a:chOff x="0" y="0"/>
            <a:chExt cx="23012400" cy="281191"/>
          </a:xfrm>
        </p:grpSpPr>
        <p:sp>
          <p:nvSpPr>
            <p:cNvPr name="AutoShape 24" id="24"/>
            <p:cNvSpPr/>
            <p:nvPr/>
          </p:nvSpPr>
          <p:spPr>
            <a:xfrm rot="0">
              <a:off x="140595" y="140595"/>
              <a:ext cx="22871805" cy="0"/>
            </a:xfrm>
            <a:prstGeom prst="line">
              <a:avLst/>
            </a:prstGeom>
            <a:ln cap="rnd" w="12700">
              <a:solidFill>
                <a:srgbClr val="355E66"/>
              </a:solidFill>
              <a:prstDash val="solid"/>
              <a:headEnd type="none" len="sm" w="sm"/>
              <a:tailEnd type="none" len="sm" w="sm"/>
            </a:ln>
          </p:spPr>
        </p:sp>
        <p:grpSp>
          <p:nvGrpSpPr>
            <p:cNvPr name="Group 25" id="25"/>
            <p:cNvGrpSpPr/>
            <p:nvPr/>
          </p:nvGrpSpPr>
          <p:grpSpPr>
            <a:xfrm rot="0">
              <a:off x="0" y="0"/>
              <a:ext cx="281191" cy="281191"/>
              <a:chOff x="0" y="0"/>
              <a:chExt cx="6350000" cy="6350000"/>
            </a:xfrm>
          </p:grpSpPr>
          <p:sp>
            <p:nvSpPr>
              <p:cNvPr name="Freeform 26" id="26"/>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55E66"/>
              </a:solidFill>
            </p:spPr>
          </p:sp>
        </p:grpSp>
        <p:grpSp>
          <p:nvGrpSpPr>
            <p:cNvPr name="Group 27" id="27"/>
            <p:cNvGrpSpPr/>
            <p:nvPr/>
          </p:nvGrpSpPr>
          <p:grpSpPr>
            <a:xfrm rot="0">
              <a:off x="4581884" y="0"/>
              <a:ext cx="281191" cy="281191"/>
              <a:chOff x="0" y="0"/>
              <a:chExt cx="6350000" cy="6350000"/>
            </a:xfrm>
          </p:grpSpPr>
          <p:sp>
            <p:nvSpPr>
              <p:cNvPr name="Freeform 28" id="28"/>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55E66"/>
              </a:solidFill>
            </p:spPr>
          </p:sp>
        </p:grpSp>
        <p:grpSp>
          <p:nvGrpSpPr>
            <p:cNvPr name="Group 29" id="29"/>
            <p:cNvGrpSpPr/>
            <p:nvPr/>
          </p:nvGrpSpPr>
          <p:grpSpPr>
            <a:xfrm rot="0">
              <a:off x="9163767" y="0"/>
              <a:ext cx="281191" cy="281191"/>
              <a:chOff x="0" y="0"/>
              <a:chExt cx="6350000" cy="6350000"/>
            </a:xfrm>
          </p:grpSpPr>
          <p:sp>
            <p:nvSpPr>
              <p:cNvPr name="Freeform 30" id="3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55E66"/>
              </a:solidFill>
            </p:spPr>
          </p:sp>
        </p:grpSp>
        <p:grpSp>
          <p:nvGrpSpPr>
            <p:cNvPr name="Group 31" id="31"/>
            <p:cNvGrpSpPr/>
            <p:nvPr/>
          </p:nvGrpSpPr>
          <p:grpSpPr>
            <a:xfrm rot="0">
              <a:off x="13745651" y="0"/>
              <a:ext cx="281191" cy="281191"/>
              <a:chOff x="0" y="0"/>
              <a:chExt cx="6350000" cy="6350000"/>
            </a:xfrm>
          </p:grpSpPr>
          <p:sp>
            <p:nvSpPr>
              <p:cNvPr name="Freeform 32" id="3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55E66"/>
              </a:solidFill>
            </p:spPr>
          </p:sp>
        </p:grpSp>
        <p:grpSp>
          <p:nvGrpSpPr>
            <p:cNvPr name="Group 33" id="33"/>
            <p:cNvGrpSpPr/>
            <p:nvPr/>
          </p:nvGrpSpPr>
          <p:grpSpPr>
            <a:xfrm rot="0">
              <a:off x="18327534" y="0"/>
              <a:ext cx="281191" cy="281191"/>
              <a:chOff x="0" y="0"/>
              <a:chExt cx="6350000" cy="6350000"/>
            </a:xfrm>
          </p:grpSpPr>
          <p:sp>
            <p:nvSpPr>
              <p:cNvPr name="Freeform 34" id="3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55E66"/>
              </a:solidFill>
            </p:spPr>
          </p:sp>
        </p:gr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55E66"/>
        </a:solidFill>
      </p:bgPr>
    </p:bg>
    <p:spTree>
      <p:nvGrpSpPr>
        <p:cNvPr id="1" name=""/>
        <p:cNvGrpSpPr/>
        <p:nvPr/>
      </p:nvGrpSpPr>
      <p:grpSpPr>
        <a:xfrm>
          <a:off x="0" y="0"/>
          <a:ext cx="0" cy="0"/>
          <a:chOff x="0" y="0"/>
          <a:chExt cx="0" cy="0"/>
        </a:xfrm>
      </p:grpSpPr>
      <p:grpSp>
        <p:nvGrpSpPr>
          <p:cNvPr name="Group 2" id="2"/>
          <p:cNvGrpSpPr/>
          <p:nvPr/>
        </p:nvGrpSpPr>
        <p:grpSpPr>
          <a:xfrm rot="0">
            <a:off x="1653915" y="4845117"/>
            <a:ext cx="5455915" cy="3758190"/>
            <a:chOff x="0" y="0"/>
            <a:chExt cx="7274553" cy="5010920"/>
          </a:xfrm>
        </p:grpSpPr>
        <p:sp>
          <p:nvSpPr>
            <p:cNvPr name="TextBox 3" id="3"/>
            <p:cNvSpPr txBox="true"/>
            <p:nvPr/>
          </p:nvSpPr>
          <p:spPr>
            <a:xfrm rot="0">
              <a:off x="0" y="85725"/>
              <a:ext cx="7274553" cy="3792008"/>
            </a:xfrm>
            <a:prstGeom prst="rect">
              <a:avLst/>
            </a:prstGeom>
          </p:spPr>
          <p:txBody>
            <a:bodyPr anchor="t" rtlCol="false" tIns="0" lIns="0" bIns="0" rIns="0">
              <a:spAutoFit/>
            </a:bodyPr>
            <a:lstStyle/>
            <a:p>
              <a:pPr>
                <a:lnSpc>
                  <a:spcPts val="11000"/>
                </a:lnSpc>
              </a:pPr>
              <a:r>
                <a:rPr lang="en-US" sz="10000">
                  <a:solidFill>
                    <a:srgbClr val="FFFFFF"/>
                  </a:solidFill>
                  <a:latin typeface="Fira Sans Light"/>
                </a:rPr>
                <a:t>Recent Releases</a:t>
              </a:r>
            </a:p>
          </p:txBody>
        </p:sp>
        <p:sp>
          <p:nvSpPr>
            <p:cNvPr name="TextBox 4" id="4"/>
            <p:cNvSpPr txBox="true"/>
            <p:nvPr/>
          </p:nvSpPr>
          <p:spPr>
            <a:xfrm rot="0">
              <a:off x="0" y="4270086"/>
              <a:ext cx="7274553" cy="740833"/>
            </a:xfrm>
            <a:prstGeom prst="rect">
              <a:avLst/>
            </a:prstGeom>
          </p:spPr>
          <p:txBody>
            <a:bodyPr anchor="t" rtlCol="false" tIns="0" lIns="0" bIns="0" rIns="0">
              <a:spAutoFit/>
            </a:bodyPr>
            <a:lstStyle/>
            <a:p>
              <a:pPr>
                <a:lnSpc>
                  <a:spcPts val="4550"/>
                </a:lnSpc>
              </a:pPr>
            </a:p>
          </p:txBody>
        </p:sp>
      </p:grpSp>
      <p:grpSp>
        <p:nvGrpSpPr>
          <p:cNvPr name="Group 5" id="5"/>
          <p:cNvGrpSpPr/>
          <p:nvPr/>
        </p:nvGrpSpPr>
        <p:grpSpPr>
          <a:xfrm rot="0">
            <a:off x="10597294" y="288580"/>
            <a:ext cx="6449097" cy="1680128"/>
            <a:chOff x="0" y="0"/>
            <a:chExt cx="8598796" cy="2240171"/>
          </a:xfrm>
        </p:grpSpPr>
        <p:sp>
          <p:nvSpPr>
            <p:cNvPr name="TextBox 6" id="6"/>
            <p:cNvSpPr txBox="true"/>
            <p:nvPr/>
          </p:nvSpPr>
          <p:spPr>
            <a:xfrm rot="0">
              <a:off x="0" y="932071"/>
              <a:ext cx="8598796" cy="13081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Jul 23, 2020 stands for PaddlePaddle – You only look once.</a:t>
              </a:r>
            </a:p>
          </p:txBody>
        </p:sp>
        <p:sp>
          <p:nvSpPr>
            <p:cNvPr name="TextBox 7" id="7"/>
            <p:cNvSpPr txBox="true"/>
            <p:nvPr/>
          </p:nvSpPr>
          <p:spPr>
            <a:xfrm rot="0">
              <a:off x="0" y="-38100"/>
              <a:ext cx="8598796" cy="740833"/>
            </a:xfrm>
            <a:prstGeom prst="rect">
              <a:avLst/>
            </a:prstGeom>
          </p:spPr>
          <p:txBody>
            <a:bodyPr anchor="t" rtlCol="false" tIns="0" lIns="0" bIns="0" rIns="0">
              <a:spAutoFit/>
            </a:bodyPr>
            <a:lstStyle/>
            <a:p>
              <a:pPr>
                <a:lnSpc>
                  <a:spcPts val="4550"/>
                </a:lnSpc>
              </a:pPr>
              <a:r>
                <a:rPr lang="en-US" sz="3500">
                  <a:solidFill>
                    <a:srgbClr val="FFEDD9"/>
                  </a:solidFill>
                  <a:latin typeface="Fira Sans Light"/>
                </a:rPr>
                <a:t>PP-YOLO</a:t>
              </a:r>
            </a:p>
          </p:txBody>
        </p:sp>
      </p:grpSp>
      <p:sp>
        <p:nvSpPr>
          <p:cNvPr name="AutoShape 8" id="8"/>
          <p:cNvSpPr/>
          <p:nvPr/>
        </p:nvSpPr>
        <p:spPr>
          <a:xfrm rot="-5400000">
            <a:off x="5684193" y="5138738"/>
            <a:ext cx="6919614" cy="0"/>
          </a:xfrm>
          <a:prstGeom prst="line">
            <a:avLst/>
          </a:prstGeom>
          <a:ln cap="rnd" w="9525">
            <a:solidFill>
              <a:srgbClr val="FFFFFF"/>
            </a:solidFill>
            <a:prstDash val="solid"/>
            <a:headEnd type="none" len="sm" w="sm"/>
            <a:tailEnd type="none" len="sm" w="sm"/>
          </a:ln>
        </p:spPr>
      </p:sp>
      <p:grpSp>
        <p:nvGrpSpPr>
          <p:cNvPr name="Group 9" id="9"/>
          <p:cNvGrpSpPr/>
          <p:nvPr/>
        </p:nvGrpSpPr>
        <p:grpSpPr>
          <a:xfrm rot="0">
            <a:off x="10597294" y="2141848"/>
            <a:ext cx="6449097" cy="1680128"/>
            <a:chOff x="0" y="0"/>
            <a:chExt cx="8598796" cy="2240171"/>
          </a:xfrm>
        </p:grpSpPr>
        <p:sp>
          <p:nvSpPr>
            <p:cNvPr name="TextBox 10" id="10"/>
            <p:cNvSpPr txBox="true"/>
            <p:nvPr/>
          </p:nvSpPr>
          <p:spPr>
            <a:xfrm rot="0">
              <a:off x="0" y="932071"/>
              <a:ext cx="8598796" cy="13081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Nov 16, 2020 Scaling Cross Stage Partial Network </a:t>
              </a:r>
            </a:p>
          </p:txBody>
        </p:sp>
        <p:sp>
          <p:nvSpPr>
            <p:cNvPr name="TextBox 11" id="11"/>
            <p:cNvSpPr txBox="true"/>
            <p:nvPr/>
          </p:nvSpPr>
          <p:spPr>
            <a:xfrm rot="0">
              <a:off x="0" y="-38100"/>
              <a:ext cx="8598796" cy="740833"/>
            </a:xfrm>
            <a:prstGeom prst="rect">
              <a:avLst/>
            </a:prstGeom>
          </p:spPr>
          <p:txBody>
            <a:bodyPr anchor="t" rtlCol="false" tIns="0" lIns="0" bIns="0" rIns="0">
              <a:spAutoFit/>
            </a:bodyPr>
            <a:lstStyle/>
            <a:p>
              <a:pPr>
                <a:lnSpc>
                  <a:spcPts val="4550"/>
                </a:lnSpc>
              </a:pPr>
              <a:r>
                <a:rPr lang="en-US" sz="3500">
                  <a:solidFill>
                    <a:srgbClr val="FFEDD9"/>
                  </a:solidFill>
                  <a:latin typeface="Fira Sans Light"/>
                </a:rPr>
                <a:t>Scaled YOLOv4</a:t>
              </a:r>
            </a:p>
          </p:txBody>
        </p:sp>
      </p:grpSp>
      <p:grpSp>
        <p:nvGrpSpPr>
          <p:cNvPr name="Group 12" id="12"/>
          <p:cNvGrpSpPr/>
          <p:nvPr/>
        </p:nvGrpSpPr>
        <p:grpSpPr>
          <a:xfrm rot="0">
            <a:off x="10597294" y="5830731"/>
            <a:ext cx="6449097" cy="1680128"/>
            <a:chOff x="0" y="0"/>
            <a:chExt cx="8598796" cy="2240171"/>
          </a:xfrm>
        </p:grpSpPr>
        <p:sp>
          <p:nvSpPr>
            <p:cNvPr name="TextBox 13" id="13"/>
            <p:cNvSpPr txBox="true"/>
            <p:nvPr/>
          </p:nvSpPr>
          <p:spPr>
            <a:xfrm rot="0">
              <a:off x="0" y="932071"/>
              <a:ext cx="8598796" cy="13081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Jul 18, 2021 An anchor-free version of YOLO</a:t>
              </a:r>
            </a:p>
          </p:txBody>
        </p:sp>
        <p:sp>
          <p:nvSpPr>
            <p:cNvPr name="TextBox 14" id="14"/>
            <p:cNvSpPr txBox="true"/>
            <p:nvPr/>
          </p:nvSpPr>
          <p:spPr>
            <a:xfrm rot="0">
              <a:off x="0" y="-38100"/>
              <a:ext cx="8598796" cy="740833"/>
            </a:xfrm>
            <a:prstGeom prst="rect">
              <a:avLst/>
            </a:prstGeom>
          </p:spPr>
          <p:txBody>
            <a:bodyPr anchor="t" rtlCol="false" tIns="0" lIns="0" bIns="0" rIns="0">
              <a:spAutoFit/>
            </a:bodyPr>
            <a:lstStyle/>
            <a:p>
              <a:pPr>
                <a:lnSpc>
                  <a:spcPts val="4550"/>
                </a:lnSpc>
              </a:pPr>
              <a:r>
                <a:rPr lang="en-US" sz="3500">
                  <a:solidFill>
                    <a:srgbClr val="FFEDD9"/>
                  </a:solidFill>
                  <a:latin typeface="Fira Sans Light Bold"/>
                </a:rPr>
                <a:t>YOLOX</a:t>
              </a:r>
            </a:p>
          </p:txBody>
        </p:sp>
      </p:grpSp>
      <p:pic>
        <p:nvPicPr>
          <p:cNvPr name="Picture 15" id="15"/>
          <p:cNvPicPr>
            <a:picLocks noChangeAspect="true"/>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300363">
            <a:off x="-781811" y="-924752"/>
            <a:ext cx="9997523" cy="5216889"/>
          </a:xfrm>
          <a:prstGeom prst="rect">
            <a:avLst/>
          </a:prstGeom>
        </p:spPr>
      </p:pic>
      <p:grpSp>
        <p:nvGrpSpPr>
          <p:cNvPr name="Group 16" id="16"/>
          <p:cNvGrpSpPr/>
          <p:nvPr/>
        </p:nvGrpSpPr>
        <p:grpSpPr>
          <a:xfrm rot="0">
            <a:off x="10597294" y="4031526"/>
            <a:ext cx="6449097" cy="1680128"/>
            <a:chOff x="0" y="0"/>
            <a:chExt cx="8598796" cy="2240171"/>
          </a:xfrm>
        </p:grpSpPr>
        <p:sp>
          <p:nvSpPr>
            <p:cNvPr name="TextBox 17" id="17"/>
            <p:cNvSpPr txBox="true"/>
            <p:nvPr/>
          </p:nvSpPr>
          <p:spPr>
            <a:xfrm rot="0">
              <a:off x="0" y="932071"/>
              <a:ext cx="8598796" cy="13081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May 10, 2021 You Only Learn One Representation</a:t>
              </a:r>
            </a:p>
          </p:txBody>
        </p:sp>
        <p:sp>
          <p:nvSpPr>
            <p:cNvPr name="TextBox 18" id="18"/>
            <p:cNvSpPr txBox="true"/>
            <p:nvPr/>
          </p:nvSpPr>
          <p:spPr>
            <a:xfrm rot="0">
              <a:off x="0" y="-38100"/>
              <a:ext cx="8598796" cy="740833"/>
            </a:xfrm>
            <a:prstGeom prst="rect">
              <a:avLst/>
            </a:prstGeom>
          </p:spPr>
          <p:txBody>
            <a:bodyPr anchor="t" rtlCol="false" tIns="0" lIns="0" bIns="0" rIns="0">
              <a:spAutoFit/>
            </a:bodyPr>
            <a:lstStyle/>
            <a:p>
              <a:pPr>
                <a:lnSpc>
                  <a:spcPts val="4550"/>
                </a:lnSpc>
              </a:pPr>
              <a:r>
                <a:rPr lang="en-US" sz="3500">
                  <a:solidFill>
                    <a:srgbClr val="FFEDD9"/>
                  </a:solidFill>
                  <a:latin typeface="Fira Sans Light Bold"/>
                </a:rPr>
                <a:t>YOLOR</a:t>
              </a:r>
            </a:p>
          </p:txBody>
        </p:sp>
      </p:grpSp>
      <p:grpSp>
        <p:nvGrpSpPr>
          <p:cNvPr name="Group 19" id="19"/>
          <p:cNvGrpSpPr/>
          <p:nvPr/>
        </p:nvGrpSpPr>
        <p:grpSpPr>
          <a:xfrm rot="0">
            <a:off x="10597294" y="7721527"/>
            <a:ext cx="6980725" cy="1680128"/>
            <a:chOff x="0" y="0"/>
            <a:chExt cx="9307633" cy="2240171"/>
          </a:xfrm>
        </p:grpSpPr>
        <p:sp>
          <p:nvSpPr>
            <p:cNvPr name="TextBox 20" id="20"/>
            <p:cNvSpPr txBox="true"/>
            <p:nvPr/>
          </p:nvSpPr>
          <p:spPr>
            <a:xfrm rot="0">
              <a:off x="0" y="932071"/>
              <a:ext cx="9307633" cy="13081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Jul 06, 2022 Surpasses all known object detectors in both speed and accuracy</a:t>
              </a:r>
            </a:p>
          </p:txBody>
        </p:sp>
        <p:sp>
          <p:nvSpPr>
            <p:cNvPr name="TextBox 21" id="21"/>
            <p:cNvSpPr txBox="true"/>
            <p:nvPr/>
          </p:nvSpPr>
          <p:spPr>
            <a:xfrm rot="0">
              <a:off x="0" y="-38100"/>
              <a:ext cx="9307633" cy="740833"/>
            </a:xfrm>
            <a:prstGeom prst="rect">
              <a:avLst/>
            </a:prstGeom>
          </p:spPr>
          <p:txBody>
            <a:bodyPr anchor="t" rtlCol="false" tIns="0" lIns="0" bIns="0" rIns="0">
              <a:spAutoFit/>
            </a:bodyPr>
            <a:lstStyle/>
            <a:p>
              <a:pPr>
                <a:lnSpc>
                  <a:spcPts val="4550"/>
                </a:lnSpc>
              </a:pPr>
              <a:r>
                <a:rPr lang="en-US" sz="3500">
                  <a:solidFill>
                    <a:srgbClr val="FFEDD9"/>
                  </a:solidFill>
                  <a:latin typeface="Fira Sans Light Bold"/>
                </a:rPr>
                <a:t>YOLOv7</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842630" y="1243727"/>
            <a:ext cx="11479223" cy="1539075"/>
            <a:chOff x="0" y="0"/>
            <a:chExt cx="15305630" cy="2052100"/>
          </a:xfrm>
        </p:grpSpPr>
        <p:sp>
          <p:nvSpPr>
            <p:cNvPr name="TextBox 3" id="3"/>
            <p:cNvSpPr txBox="true"/>
            <p:nvPr/>
          </p:nvSpPr>
          <p:spPr>
            <a:xfrm rot="0">
              <a:off x="0" y="47625"/>
              <a:ext cx="15305630" cy="1061508"/>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APPLICATIONS OF YOLO</a:t>
              </a:r>
            </a:p>
          </p:txBody>
        </p:sp>
        <p:sp>
          <p:nvSpPr>
            <p:cNvPr name="TextBox 4" id="4"/>
            <p:cNvSpPr txBox="true"/>
            <p:nvPr/>
          </p:nvSpPr>
          <p:spPr>
            <a:xfrm rot="0">
              <a:off x="0" y="1493300"/>
              <a:ext cx="15305630" cy="558800"/>
            </a:xfrm>
            <a:prstGeom prst="rect">
              <a:avLst/>
            </a:prstGeom>
          </p:spPr>
          <p:txBody>
            <a:bodyPr anchor="t" rtlCol="false" tIns="0" lIns="0" bIns="0" rIns="0">
              <a:spAutoFit/>
            </a:bodyPr>
            <a:lstStyle/>
            <a:p>
              <a:pPr>
                <a:lnSpc>
                  <a:spcPts val="3360"/>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1195106">
            <a:off x="13614071" y="-2699960"/>
            <a:ext cx="6754461" cy="7887375"/>
          </a:xfrm>
          <a:prstGeom prst="rect">
            <a:avLst/>
          </a:prstGeom>
        </p:spPr>
      </p:pic>
      <p:sp>
        <p:nvSpPr>
          <p:cNvPr name="TextBox 6" id="6"/>
          <p:cNvSpPr txBox="true"/>
          <p:nvPr/>
        </p:nvSpPr>
        <p:spPr>
          <a:xfrm rot="0">
            <a:off x="842630" y="3110213"/>
            <a:ext cx="13576949" cy="1400175"/>
          </a:xfrm>
          <a:prstGeom prst="rect">
            <a:avLst/>
          </a:prstGeom>
        </p:spPr>
        <p:txBody>
          <a:bodyPr anchor="t" rtlCol="false" tIns="0" lIns="0" bIns="0" rIns="0">
            <a:spAutoFit/>
          </a:bodyPr>
          <a:lstStyle/>
          <a:p>
            <a:pPr algn="just">
              <a:lnSpc>
                <a:spcPts val="3742"/>
              </a:lnSpc>
              <a:spcBef>
                <a:spcPct val="0"/>
              </a:spcBef>
            </a:pPr>
            <a:r>
              <a:rPr lang="en-US" sz="3118">
                <a:solidFill>
                  <a:srgbClr val="355E66"/>
                </a:solidFill>
                <a:latin typeface="Fira Sans Light Bold"/>
              </a:rPr>
              <a:t>Autonomous driving:</a:t>
            </a:r>
            <a:r>
              <a:rPr lang="en-US" sz="3118">
                <a:solidFill>
                  <a:srgbClr val="355E66"/>
                </a:solidFill>
                <a:latin typeface="Fira Sans Light"/>
              </a:rPr>
              <a:t> here object detection is required to avoid accidents on the road since there is no human managing the wheel. In this case, YOLO helps detect people, cars, or any external hazards appearing on the road.</a:t>
            </a:r>
          </a:p>
        </p:txBody>
      </p:sp>
      <p:sp>
        <p:nvSpPr>
          <p:cNvPr name="TextBox 7" id="7"/>
          <p:cNvSpPr txBox="true"/>
          <p:nvPr/>
        </p:nvSpPr>
        <p:spPr>
          <a:xfrm rot="0">
            <a:off x="842630" y="4911435"/>
            <a:ext cx="13576949" cy="981075"/>
          </a:xfrm>
          <a:prstGeom prst="rect">
            <a:avLst/>
          </a:prstGeom>
        </p:spPr>
        <p:txBody>
          <a:bodyPr anchor="t" rtlCol="false" tIns="0" lIns="0" bIns="0" rIns="0">
            <a:spAutoFit/>
          </a:bodyPr>
          <a:lstStyle/>
          <a:p>
            <a:pPr algn="just">
              <a:lnSpc>
                <a:spcPts val="3840"/>
              </a:lnSpc>
              <a:spcBef>
                <a:spcPct val="0"/>
              </a:spcBef>
            </a:pPr>
            <a:r>
              <a:rPr lang="en-US" sz="3200">
                <a:solidFill>
                  <a:srgbClr val="355E66"/>
                </a:solidFill>
                <a:latin typeface="Fira Sans Light Bold"/>
              </a:rPr>
              <a:t>Wildlife detection:</a:t>
            </a:r>
            <a:r>
              <a:rPr lang="en-US" sz="3200">
                <a:solidFill>
                  <a:srgbClr val="355E66"/>
                </a:solidFill>
                <a:latin typeface="Fira Sans Light"/>
              </a:rPr>
              <a:t> this is as applicable for trees and biodiversity as it is for different species of animals to track their growth and migration.</a:t>
            </a:r>
          </a:p>
        </p:txBody>
      </p:sp>
      <p:sp>
        <p:nvSpPr>
          <p:cNvPr name="TextBox 8" id="8"/>
          <p:cNvSpPr txBox="true"/>
          <p:nvPr/>
        </p:nvSpPr>
        <p:spPr>
          <a:xfrm rot="0">
            <a:off x="842630" y="6240172"/>
            <a:ext cx="14419579" cy="1466850"/>
          </a:xfrm>
          <a:prstGeom prst="rect">
            <a:avLst/>
          </a:prstGeom>
        </p:spPr>
        <p:txBody>
          <a:bodyPr anchor="t" rtlCol="false" tIns="0" lIns="0" bIns="0" rIns="0">
            <a:spAutoFit/>
          </a:bodyPr>
          <a:lstStyle/>
          <a:p>
            <a:pPr algn="just">
              <a:lnSpc>
                <a:spcPts val="3840"/>
              </a:lnSpc>
              <a:spcBef>
                <a:spcPct val="0"/>
              </a:spcBef>
            </a:pPr>
            <a:r>
              <a:rPr lang="en-US" sz="3200">
                <a:solidFill>
                  <a:srgbClr val="355E66"/>
                </a:solidFill>
                <a:latin typeface="Fira Sans Light Bold"/>
              </a:rPr>
              <a:t>Robotics:</a:t>
            </a:r>
            <a:r>
              <a:rPr lang="en-US" sz="3200">
                <a:solidFill>
                  <a:srgbClr val="355E66"/>
                </a:solidFill>
                <a:latin typeface="Fira Sans Light"/>
              </a:rPr>
              <a:t> depending on the industry the robot operates in, some robots do require computer vision to detect objects on their path and perform a particular instruction.</a:t>
            </a:r>
          </a:p>
        </p:txBody>
      </p:sp>
      <p:sp>
        <p:nvSpPr>
          <p:cNvPr name="TextBox 9" id="9"/>
          <p:cNvSpPr txBox="true"/>
          <p:nvPr/>
        </p:nvSpPr>
        <p:spPr>
          <a:xfrm rot="0">
            <a:off x="842630" y="8059447"/>
            <a:ext cx="14419579" cy="1466850"/>
          </a:xfrm>
          <a:prstGeom prst="rect">
            <a:avLst/>
          </a:prstGeom>
        </p:spPr>
        <p:txBody>
          <a:bodyPr anchor="t" rtlCol="false" tIns="0" lIns="0" bIns="0" rIns="0">
            <a:spAutoFit/>
          </a:bodyPr>
          <a:lstStyle/>
          <a:p>
            <a:pPr algn="just">
              <a:lnSpc>
                <a:spcPts val="3840"/>
              </a:lnSpc>
              <a:spcBef>
                <a:spcPct val="0"/>
              </a:spcBef>
            </a:pPr>
            <a:r>
              <a:rPr lang="en-US" sz="3200">
                <a:solidFill>
                  <a:srgbClr val="355E66"/>
                </a:solidFill>
                <a:latin typeface="Fira Sans Light Bold"/>
              </a:rPr>
              <a:t>Retail:</a:t>
            </a:r>
            <a:r>
              <a:rPr lang="en-US" sz="3200">
                <a:solidFill>
                  <a:srgbClr val="355E66"/>
                </a:solidFill>
                <a:latin typeface="Fira Sans Light"/>
              </a:rPr>
              <a:t> visual product search or reverse image search are becoming increasingly popular in retail, which wouldn’t have been possible without object detection algorithms like YOLO.</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842630" y="1243727"/>
            <a:ext cx="11479223" cy="1539075"/>
            <a:chOff x="0" y="0"/>
            <a:chExt cx="15305630" cy="2052100"/>
          </a:xfrm>
        </p:grpSpPr>
        <p:sp>
          <p:nvSpPr>
            <p:cNvPr name="TextBox 3" id="3"/>
            <p:cNvSpPr txBox="true"/>
            <p:nvPr/>
          </p:nvSpPr>
          <p:spPr>
            <a:xfrm rot="0">
              <a:off x="0" y="47625"/>
              <a:ext cx="15305630" cy="1061508"/>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OTHER OBJECT DETECTORS</a:t>
              </a:r>
            </a:p>
          </p:txBody>
        </p:sp>
        <p:sp>
          <p:nvSpPr>
            <p:cNvPr name="TextBox 4" id="4"/>
            <p:cNvSpPr txBox="true"/>
            <p:nvPr/>
          </p:nvSpPr>
          <p:spPr>
            <a:xfrm rot="0">
              <a:off x="0" y="1493300"/>
              <a:ext cx="15305630" cy="558800"/>
            </a:xfrm>
            <a:prstGeom prst="rect">
              <a:avLst/>
            </a:prstGeom>
          </p:spPr>
          <p:txBody>
            <a:bodyPr anchor="t" rtlCol="false" tIns="0" lIns="0" bIns="0" rIns="0">
              <a:spAutoFit/>
            </a:bodyPr>
            <a:lstStyle/>
            <a:p>
              <a:pPr>
                <a:lnSpc>
                  <a:spcPts val="3360"/>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1195106">
            <a:off x="13614071" y="-2699960"/>
            <a:ext cx="6754461" cy="7887375"/>
          </a:xfrm>
          <a:prstGeom prst="rect">
            <a:avLst/>
          </a:prstGeom>
        </p:spPr>
      </p:pic>
      <p:sp>
        <p:nvSpPr>
          <p:cNvPr name="TextBox 6" id="6"/>
          <p:cNvSpPr txBox="true"/>
          <p:nvPr/>
        </p:nvSpPr>
        <p:spPr>
          <a:xfrm rot="0">
            <a:off x="1028700" y="2470155"/>
            <a:ext cx="13576949" cy="2333625"/>
          </a:xfrm>
          <a:prstGeom prst="rect">
            <a:avLst/>
          </a:prstGeom>
        </p:spPr>
        <p:txBody>
          <a:bodyPr anchor="t" rtlCol="false" tIns="0" lIns="0" bIns="0" rIns="0">
            <a:spAutoFit/>
          </a:bodyPr>
          <a:lstStyle/>
          <a:p>
            <a:pPr algn="just">
              <a:lnSpc>
                <a:spcPts val="3742"/>
              </a:lnSpc>
              <a:spcBef>
                <a:spcPct val="0"/>
              </a:spcBef>
            </a:pPr>
            <a:r>
              <a:rPr lang="en-US" sz="3118" u="sng">
                <a:solidFill>
                  <a:srgbClr val="355E66"/>
                </a:solidFill>
                <a:latin typeface="Fira Sans Light Bold"/>
              </a:rPr>
              <a:t>Histogram of Oriented Gradients (</a:t>
            </a:r>
            <a:r>
              <a:rPr lang="en-US" sz="3118" u="sng">
                <a:solidFill>
                  <a:srgbClr val="355E66"/>
                </a:solidFill>
                <a:latin typeface="Fira Sans Light Bold"/>
              </a:rPr>
              <a:t>HOG</a:t>
            </a:r>
            <a:r>
              <a:rPr lang="en-US" sz="3118" u="sng">
                <a:solidFill>
                  <a:srgbClr val="355E66"/>
                </a:solidFill>
                <a:latin typeface="Fira Sans Light Bold"/>
              </a:rPr>
              <a:t>):</a:t>
            </a:r>
            <a:r>
              <a:rPr lang="en-US" sz="3118">
                <a:solidFill>
                  <a:srgbClr val="355E66"/>
                </a:solidFill>
                <a:latin typeface="Fira Sans Light"/>
              </a:rPr>
              <a:t> is one of the traditional object detection methods, first introduced in </a:t>
            </a:r>
            <a:r>
              <a:rPr lang="en-US" sz="3118">
                <a:solidFill>
                  <a:srgbClr val="355E66"/>
                </a:solidFill>
                <a:latin typeface="Fira Sans Light Bold"/>
              </a:rPr>
              <a:t>1986</a:t>
            </a:r>
            <a:r>
              <a:rPr lang="en-US" sz="3118">
                <a:solidFill>
                  <a:srgbClr val="355E66"/>
                </a:solidFill>
                <a:latin typeface="Fira Sans Light"/>
              </a:rPr>
              <a:t>.  Current HOG uses a </a:t>
            </a:r>
            <a:r>
              <a:rPr lang="en-US" sz="3118">
                <a:solidFill>
                  <a:srgbClr val="355E66"/>
                </a:solidFill>
                <a:latin typeface="Fira Sans Light Bold"/>
              </a:rPr>
              <a:t>feature descriptor</a:t>
            </a:r>
            <a:r>
              <a:rPr lang="en-US" sz="3118">
                <a:solidFill>
                  <a:srgbClr val="355E66"/>
                </a:solidFill>
                <a:latin typeface="Fira Sans Light"/>
              </a:rPr>
              <a:t> to detect </a:t>
            </a:r>
            <a:r>
              <a:rPr lang="en-US" sz="3118">
                <a:solidFill>
                  <a:srgbClr val="355E66"/>
                </a:solidFill>
                <a:latin typeface="Fira Sans Light Bold"/>
              </a:rPr>
              <a:t>objects of interest</a:t>
            </a:r>
            <a:r>
              <a:rPr lang="en-US" sz="3118">
                <a:solidFill>
                  <a:srgbClr val="355E66"/>
                </a:solidFill>
                <a:latin typeface="Fira Sans Light"/>
              </a:rPr>
              <a:t>. While revolutionary in the beginning, this method is </a:t>
            </a:r>
            <a:r>
              <a:rPr lang="en-US" sz="3118">
                <a:solidFill>
                  <a:srgbClr val="355E66"/>
                </a:solidFill>
                <a:latin typeface="Fira Sans Light Bold"/>
              </a:rPr>
              <a:t>time-consuming</a:t>
            </a:r>
            <a:r>
              <a:rPr lang="en-US" sz="3118">
                <a:solidFill>
                  <a:srgbClr val="355E66"/>
                </a:solidFill>
                <a:latin typeface="Fira Sans Light"/>
              </a:rPr>
              <a:t> for complex computer vision tasks.</a:t>
            </a:r>
          </a:p>
        </p:txBody>
      </p:sp>
      <p:sp>
        <p:nvSpPr>
          <p:cNvPr name="TextBox 7" id="7"/>
          <p:cNvSpPr txBox="true"/>
          <p:nvPr/>
        </p:nvSpPr>
        <p:spPr>
          <a:xfrm rot="0">
            <a:off x="1028700" y="5118105"/>
            <a:ext cx="13576949" cy="1952625"/>
          </a:xfrm>
          <a:prstGeom prst="rect">
            <a:avLst/>
          </a:prstGeom>
        </p:spPr>
        <p:txBody>
          <a:bodyPr anchor="t" rtlCol="false" tIns="0" lIns="0" bIns="0" rIns="0">
            <a:spAutoFit/>
          </a:bodyPr>
          <a:lstStyle/>
          <a:p>
            <a:pPr algn="just">
              <a:lnSpc>
                <a:spcPts val="3840"/>
              </a:lnSpc>
              <a:spcBef>
                <a:spcPct val="0"/>
              </a:spcBef>
            </a:pPr>
            <a:r>
              <a:rPr lang="en-US" sz="3200" u="sng">
                <a:solidFill>
                  <a:srgbClr val="355E66"/>
                </a:solidFill>
                <a:latin typeface="Fira Sans Light Bold"/>
              </a:rPr>
              <a:t>Fast R-CNN</a:t>
            </a:r>
            <a:r>
              <a:rPr lang="en-US" sz="3200" u="sng">
                <a:solidFill>
                  <a:srgbClr val="355E66"/>
                </a:solidFill>
                <a:latin typeface="Fira Sans Light Bold"/>
              </a:rPr>
              <a:t>:</a:t>
            </a:r>
            <a:r>
              <a:rPr lang="en-US" sz="3200" u="sng">
                <a:solidFill>
                  <a:srgbClr val="355E66"/>
                </a:solidFill>
                <a:latin typeface="Fira Sans Light"/>
              </a:rPr>
              <a:t> </a:t>
            </a:r>
            <a:r>
              <a:rPr lang="en-US" sz="3200">
                <a:solidFill>
                  <a:srgbClr val="355E66"/>
                </a:solidFill>
                <a:latin typeface="Fira Sans Light"/>
              </a:rPr>
              <a:t>is an improved version of the initial R-CNN, where most of the upgrades concern speed. Advantages include higher detection quality, as compared to </a:t>
            </a:r>
            <a:r>
              <a:rPr lang="en-US" sz="3200">
                <a:solidFill>
                  <a:srgbClr val="355E66"/>
                </a:solidFill>
                <a:latin typeface="Fira Sans Light Bold"/>
              </a:rPr>
              <a:t>R-CNN</a:t>
            </a:r>
            <a:r>
              <a:rPr lang="en-US" sz="3200">
                <a:solidFill>
                  <a:srgbClr val="355E66"/>
                </a:solidFill>
                <a:latin typeface="Fira Sans Light"/>
              </a:rPr>
              <a:t>, </a:t>
            </a:r>
            <a:r>
              <a:rPr lang="en-US" sz="3200">
                <a:solidFill>
                  <a:srgbClr val="355E66"/>
                </a:solidFill>
                <a:latin typeface="Fira Sans Light Bold"/>
              </a:rPr>
              <a:t>single-stage training</a:t>
            </a:r>
            <a:r>
              <a:rPr lang="en-US" sz="3200">
                <a:solidFill>
                  <a:srgbClr val="355E66"/>
                </a:solidFill>
                <a:latin typeface="Fira Sans Light"/>
              </a:rPr>
              <a:t> using a </a:t>
            </a:r>
            <a:r>
              <a:rPr lang="en-US" sz="3200">
                <a:solidFill>
                  <a:srgbClr val="355E66"/>
                </a:solidFill>
                <a:latin typeface="Fira Sans Light Bold"/>
              </a:rPr>
              <a:t>multi-task loss</a:t>
            </a:r>
            <a:r>
              <a:rPr lang="en-US" sz="3200">
                <a:solidFill>
                  <a:srgbClr val="355E66"/>
                </a:solidFill>
                <a:latin typeface="Fira Sans Light"/>
              </a:rPr>
              <a:t>, </a:t>
            </a:r>
            <a:r>
              <a:rPr lang="en-US" sz="3200">
                <a:solidFill>
                  <a:srgbClr val="355E66"/>
                </a:solidFill>
                <a:latin typeface="Fira Sans Light Bold"/>
              </a:rPr>
              <a:t>no disk storage</a:t>
            </a:r>
            <a:r>
              <a:rPr lang="en-US" sz="3200">
                <a:solidFill>
                  <a:srgbClr val="355E66"/>
                </a:solidFill>
                <a:latin typeface="Fira Sans Light"/>
              </a:rPr>
              <a:t> for </a:t>
            </a:r>
            <a:r>
              <a:rPr lang="en-US" sz="3200">
                <a:solidFill>
                  <a:srgbClr val="355E66"/>
                </a:solidFill>
                <a:latin typeface="Fira Sans Light Bold"/>
              </a:rPr>
              <a:t>feature caching</a:t>
            </a:r>
            <a:r>
              <a:rPr lang="en-US" sz="3200">
                <a:solidFill>
                  <a:srgbClr val="355E66"/>
                </a:solidFill>
                <a:latin typeface="Fira Sans Light"/>
              </a:rPr>
              <a:t>, and more.</a:t>
            </a:r>
          </a:p>
        </p:txBody>
      </p:sp>
      <p:sp>
        <p:nvSpPr>
          <p:cNvPr name="TextBox 8" id="8"/>
          <p:cNvSpPr txBox="true"/>
          <p:nvPr/>
        </p:nvSpPr>
        <p:spPr>
          <a:xfrm rot="0">
            <a:off x="1028700" y="7385055"/>
            <a:ext cx="13576949" cy="2438400"/>
          </a:xfrm>
          <a:prstGeom prst="rect">
            <a:avLst/>
          </a:prstGeom>
        </p:spPr>
        <p:txBody>
          <a:bodyPr anchor="t" rtlCol="false" tIns="0" lIns="0" bIns="0" rIns="0">
            <a:spAutoFit/>
          </a:bodyPr>
          <a:lstStyle/>
          <a:p>
            <a:pPr algn="just">
              <a:lnSpc>
                <a:spcPts val="3840"/>
              </a:lnSpc>
              <a:spcBef>
                <a:spcPct val="0"/>
              </a:spcBef>
            </a:pPr>
            <a:r>
              <a:rPr lang="en-US" sz="3200" u="sng">
                <a:solidFill>
                  <a:srgbClr val="355E66"/>
                </a:solidFill>
                <a:latin typeface="Fira Sans Light Bold"/>
              </a:rPr>
              <a:t>Faster R-CNN</a:t>
            </a:r>
            <a:r>
              <a:rPr lang="en-US" sz="3200" u="sng">
                <a:solidFill>
                  <a:srgbClr val="355E66"/>
                </a:solidFill>
                <a:latin typeface="Fira Sans Light Bold"/>
              </a:rPr>
              <a:t>:</a:t>
            </a:r>
            <a:r>
              <a:rPr lang="en-US" sz="3200">
                <a:solidFill>
                  <a:srgbClr val="355E66"/>
                </a:solidFill>
                <a:latin typeface="Fira Sans Light"/>
              </a:rPr>
              <a:t> is one of the </a:t>
            </a:r>
            <a:r>
              <a:rPr lang="en-US" sz="3200">
                <a:solidFill>
                  <a:srgbClr val="355E66"/>
                </a:solidFill>
                <a:latin typeface="Fira Sans Light Bold"/>
              </a:rPr>
              <a:t>most robust version</a:t>
            </a:r>
            <a:r>
              <a:rPr lang="en-US" sz="3200">
                <a:solidFill>
                  <a:srgbClr val="355E66"/>
                </a:solidFill>
                <a:latin typeface="Fira Sans Light"/>
              </a:rPr>
              <a:t> </a:t>
            </a:r>
            <a:r>
              <a:rPr lang="en-US" sz="3200">
                <a:solidFill>
                  <a:srgbClr val="355E66"/>
                </a:solidFill>
                <a:latin typeface="Fira Sans Light"/>
              </a:rPr>
              <a:t>of the </a:t>
            </a:r>
            <a:r>
              <a:rPr lang="en-US" sz="3200">
                <a:solidFill>
                  <a:srgbClr val="355E66"/>
                </a:solidFill>
                <a:latin typeface="Fira Sans Light Bold"/>
              </a:rPr>
              <a:t>R-CNN family</a:t>
            </a:r>
            <a:r>
              <a:rPr lang="en-US" sz="3200">
                <a:solidFill>
                  <a:srgbClr val="355E66"/>
                </a:solidFill>
                <a:latin typeface="Fira Sans Light"/>
              </a:rPr>
              <a:t>. The Faster R-CNN method takes the </a:t>
            </a:r>
            <a:r>
              <a:rPr lang="en-US" sz="3200">
                <a:solidFill>
                  <a:srgbClr val="355E66"/>
                </a:solidFill>
                <a:latin typeface="Fira Sans Light Bold"/>
              </a:rPr>
              <a:t>selective search algorithm</a:t>
            </a:r>
            <a:r>
              <a:rPr lang="en-US" sz="3200">
                <a:solidFill>
                  <a:srgbClr val="355E66"/>
                </a:solidFill>
                <a:latin typeface="Fira Sans Light"/>
              </a:rPr>
              <a:t> adopted by</a:t>
            </a:r>
            <a:r>
              <a:rPr lang="en-US" sz="3200">
                <a:solidFill>
                  <a:srgbClr val="355E66"/>
                </a:solidFill>
                <a:latin typeface="Fira Sans Light Bold"/>
              </a:rPr>
              <a:t> R-CNN</a:t>
            </a:r>
            <a:r>
              <a:rPr lang="en-US" sz="3200">
                <a:solidFill>
                  <a:srgbClr val="355E66"/>
                </a:solidFill>
                <a:latin typeface="Fira Sans Light"/>
              </a:rPr>
              <a:t> and </a:t>
            </a:r>
            <a:r>
              <a:rPr lang="en-US" sz="3200">
                <a:solidFill>
                  <a:srgbClr val="355E66"/>
                </a:solidFill>
                <a:latin typeface="Fira Sans Light Bold"/>
              </a:rPr>
              <a:t>Fast R-CNN</a:t>
            </a:r>
            <a:r>
              <a:rPr lang="en-US" sz="3200">
                <a:solidFill>
                  <a:srgbClr val="355E66"/>
                </a:solidFill>
                <a:latin typeface="Fira Sans Light"/>
              </a:rPr>
              <a:t> to the next level by using the superior </a:t>
            </a:r>
            <a:r>
              <a:rPr lang="en-US" sz="3200">
                <a:solidFill>
                  <a:srgbClr val="355E66"/>
                </a:solidFill>
                <a:latin typeface="Fira Sans Light Bold"/>
              </a:rPr>
              <a:t>region proposal network</a:t>
            </a:r>
            <a:r>
              <a:rPr lang="en-US" sz="3200">
                <a:solidFill>
                  <a:srgbClr val="355E66"/>
                </a:solidFill>
                <a:latin typeface="Fira Sans Light"/>
              </a:rPr>
              <a:t>. This means that the algorithm computes the image with a wider range to generate more accurate results.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842630" y="1243727"/>
            <a:ext cx="11479223" cy="1539075"/>
            <a:chOff x="0" y="0"/>
            <a:chExt cx="15305630" cy="2052100"/>
          </a:xfrm>
        </p:grpSpPr>
        <p:sp>
          <p:nvSpPr>
            <p:cNvPr name="TextBox 3" id="3"/>
            <p:cNvSpPr txBox="true"/>
            <p:nvPr/>
          </p:nvSpPr>
          <p:spPr>
            <a:xfrm rot="0">
              <a:off x="0" y="47625"/>
              <a:ext cx="15305630" cy="1061508"/>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OTHER OBJECT DETECTORS</a:t>
              </a:r>
            </a:p>
          </p:txBody>
        </p:sp>
        <p:sp>
          <p:nvSpPr>
            <p:cNvPr name="TextBox 4" id="4"/>
            <p:cNvSpPr txBox="true"/>
            <p:nvPr/>
          </p:nvSpPr>
          <p:spPr>
            <a:xfrm rot="0">
              <a:off x="0" y="1493300"/>
              <a:ext cx="15305630" cy="558800"/>
            </a:xfrm>
            <a:prstGeom prst="rect">
              <a:avLst/>
            </a:prstGeom>
          </p:spPr>
          <p:txBody>
            <a:bodyPr anchor="t" rtlCol="false" tIns="0" lIns="0" bIns="0" rIns="0">
              <a:spAutoFit/>
            </a:bodyPr>
            <a:lstStyle/>
            <a:p>
              <a:pPr>
                <a:lnSpc>
                  <a:spcPts val="3360"/>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1195106">
            <a:off x="13614071" y="-2699960"/>
            <a:ext cx="6754461" cy="7887375"/>
          </a:xfrm>
          <a:prstGeom prst="rect">
            <a:avLst/>
          </a:prstGeom>
        </p:spPr>
      </p:pic>
      <p:sp>
        <p:nvSpPr>
          <p:cNvPr name="TextBox 6" id="6"/>
          <p:cNvSpPr txBox="true"/>
          <p:nvPr/>
        </p:nvSpPr>
        <p:spPr>
          <a:xfrm rot="0">
            <a:off x="1028700" y="2470155"/>
            <a:ext cx="13576949" cy="1866900"/>
          </a:xfrm>
          <a:prstGeom prst="rect">
            <a:avLst/>
          </a:prstGeom>
        </p:spPr>
        <p:txBody>
          <a:bodyPr anchor="t" rtlCol="false" tIns="0" lIns="0" bIns="0" rIns="0">
            <a:spAutoFit/>
          </a:bodyPr>
          <a:lstStyle/>
          <a:p>
            <a:pPr algn="just">
              <a:lnSpc>
                <a:spcPts val="3742"/>
              </a:lnSpc>
              <a:spcBef>
                <a:spcPct val="0"/>
              </a:spcBef>
            </a:pPr>
            <a:r>
              <a:rPr lang="en-US" sz="3118" u="sng">
                <a:solidFill>
                  <a:srgbClr val="355E66"/>
                </a:solidFill>
                <a:latin typeface="Fira Sans Light Bold"/>
              </a:rPr>
              <a:t>SSD:</a:t>
            </a:r>
            <a:r>
              <a:rPr lang="en-US" sz="3118">
                <a:solidFill>
                  <a:srgbClr val="355E66"/>
                </a:solidFill>
                <a:latin typeface="Fira Sans Light"/>
              </a:rPr>
              <a:t> The Single Shot Detector or SSD is one of the fastest real-time object detection models. It can achieve an astonishing</a:t>
            </a:r>
            <a:r>
              <a:rPr lang="en-US" sz="3118">
                <a:solidFill>
                  <a:srgbClr val="355E66"/>
                </a:solidFill>
                <a:latin typeface="Fira Sans Light Bold"/>
              </a:rPr>
              <a:t> five to tenfold increase in speed</a:t>
            </a:r>
            <a:r>
              <a:rPr lang="en-US" sz="3118">
                <a:solidFill>
                  <a:srgbClr val="355E66"/>
                </a:solidFill>
                <a:latin typeface="Fira Sans Light"/>
              </a:rPr>
              <a:t>, compared to </a:t>
            </a:r>
            <a:r>
              <a:rPr lang="en-US" sz="3118">
                <a:solidFill>
                  <a:srgbClr val="355E66"/>
                </a:solidFill>
                <a:latin typeface="Fira Sans Light Bold"/>
              </a:rPr>
              <a:t>RCNNs</a:t>
            </a:r>
            <a:r>
              <a:rPr lang="en-US" sz="3118">
                <a:solidFill>
                  <a:srgbClr val="355E66"/>
                </a:solidFill>
                <a:latin typeface="Fira Sans Light"/>
              </a:rPr>
              <a:t>, by taking advantage of </a:t>
            </a:r>
            <a:r>
              <a:rPr lang="en-US" sz="3118">
                <a:solidFill>
                  <a:srgbClr val="355E66"/>
                </a:solidFill>
                <a:latin typeface="Fira Sans Light Bold"/>
              </a:rPr>
              <a:t>multi-scale features</a:t>
            </a:r>
            <a:r>
              <a:rPr lang="en-US" sz="3118">
                <a:solidFill>
                  <a:srgbClr val="355E66"/>
                </a:solidFill>
                <a:latin typeface="Fira Sans Light"/>
              </a:rPr>
              <a:t> and </a:t>
            </a:r>
            <a:r>
              <a:rPr lang="en-US" sz="3118">
                <a:solidFill>
                  <a:srgbClr val="355E66"/>
                </a:solidFill>
                <a:latin typeface="Fira Sans Light Bold"/>
              </a:rPr>
              <a:t>default boxes</a:t>
            </a:r>
            <a:r>
              <a:rPr lang="en-US" sz="3118">
                <a:solidFill>
                  <a:srgbClr val="355E66"/>
                </a:solidFill>
                <a:latin typeface="Fira Sans Light"/>
              </a:rPr>
              <a:t>.</a:t>
            </a:r>
          </a:p>
        </p:txBody>
      </p:sp>
      <p:sp>
        <p:nvSpPr>
          <p:cNvPr name="TextBox 7" id="7"/>
          <p:cNvSpPr txBox="true"/>
          <p:nvPr/>
        </p:nvSpPr>
        <p:spPr>
          <a:xfrm rot="0">
            <a:off x="1028700" y="5118105"/>
            <a:ext cx="13576949" cy="2438400"/>
          </a:xfrm>
          <a:prstGeom prst="rect">
            <a:avLst/>
          </a:prstGeom>
        </p:spPr>
        <p:txBody>
          <a:bodyPr anchor="t" rtlCol="false" tIns="0" lIns="0" bIns="0" rIns="0">
            <a:spAutoFit/>
          </a:bodyPr>
          <a:lstStyle/>
          <a:p>
            <a:pPr algn="just">
              <a:lnSpc>
                <a:spcPts val="3840"/>
              </a:lnSpc>
              <a:spcBef>
                <a:spcPct val="0"/>
              </a:spcBef>
            </a:pPr>
            <a:r>
              <a:rPr lang="en-US" sz="3200" u="sng">
                <a:solidFill>
                  <a:srgbClr val="355E66"/>
                </a:solidFill>
                <a:latin typeface="Fira Sans Light Bold"/>
              </a:rPr>
              <a:t>RetinaNet</a:t>
            </a:r>
            <a:r>
              <a:rPr lang="en-US" sz="3200" u="sng">
                <a:solidFill>
                  <a:srgbClr val="355E66"/>
                </a:solidFill>
                <a:latin typeface="Fira Sans Light Bold"/>
              </a:rPr>
              <a:t>:</a:t>
            </a:r>
            <a:r>
              <a:rPr lang="en-US" sz="3200">
                <a:solidFill>
                  <a:srgbClr val="355E66"/>
                </a:solidFill>
                <a:latin typeface="Fira Sans Light"/>
              </a:rPr>
              <a:t> I</a:t>
            </a:r>
            <a:r>
              <a:rPr lang="en-US" sz="3200">
                <a:solidFill>
                  <a:srgbClr val="355E66"/>
                </a:solidFill>
                <a:latin typeface="Fira Sans Light"/>
              </a:rPr>
              <a:t>ntroduced in </a:t>
            </a:r>
            <a:r>
              <a:rPr lang="en-US" sz="3200">
                <a:solidFill>
                  <a:srgbClr val="355E66"/>
                </a:solidFill>
                <a:latin typeface="Fira Sans Light Bold"/>
              </a:rPr>
              <a:t>2017</a:t>
            </a:r>
            <a:r>
              <a:rPr lang="en-US" sz="3200">
                <a:solidFill>
                  <a:srgbClr val="355E66"/>
                </a:solidFill>
                <a:latin typeface="Fira Sans Light"/>
              </a:rPr>
              <a:t>, </a:t>
            </a:r>
            <a:r>
              <a:rPr lang="en-US" sz="3200">
                <a:solidFill>
                  <a:srgbClr val="355E66"/>
                </a:solidFill>
                <a:latin typeface="Fira Sans Light"/>
              </a:rPr>
              <a:t>Retinanet</a:t>
            </a:r>
            <a:r>
              <a:rPr lang="en-US" sz="3200">
                <a:solidFill>
                  <a:srgbClr val="355E66"/>
                </a:solidFill>
                <a:latin typeface="Fira Sans Light"/>
              </a:rPr>
              <a:t> became one of YOLO’s main competitors as a single-run object detection model. Indeed, when RetinaNet was first released, its architecture amazingly surpassed</a:t>
            </a:r>
            <a:r>
              <a:rPr lang="en-US" sz="3200">
                <a:solidFill>
                  <a:srgbClr val="355E66"/>
                </a:solidFill>
                <a:latin typeface="Fira Sans Light Bold"/>
              </a:rPr>
              <a:t> YOLOv2</a:t>
            </a:r>
            <a:r>
              <a:rPr lang="en-US" sz="3200">
                <a:solidFill>
                  <a:srgbClr val="355E66"/>
                </a:solidFill>
                <a:latin typeface="Fira Sans Light"/>
              </a:rPr>
              <a:t>, and also challenged </a:t>
            </a:r>
            <a:r>
              <a:rPr lang="en-US" sz="3200">
                <a:solidFill>
                  <a:srgbClr val="355E66"/>
                </a:solidFill>
                <a:latin typeface="Fira Sans Light Bold"/>
              </a:rPr>
              <a:t>R-CNN’s accuracy</a:t>
            </a:r>
            <a:r>
              <a:rPr lang="en-US" sz="3200">
                <a:solidFill>
                  <a:srgbClr val="355E66"/>
                </a:solidFill>
                <a:latin typeface="Fira Sans Light"/>
              </a:rPr>
              <a:t>. These characteristics made the model widely applicable in </a:t>
            </a:r>
            <a:r>
              <a:rPr lang="en-US" sz="3200">
                <a:solidFill>
                  <a:srgbClr val="355E66"/>
                </a:solidFill>
                <a:latin typeface="Fira Sans Light Bold"/>
              </a:rPr>
              <a:t>satellite and aerial imagery</a:t>
            </a:r>
            <a:r>
              <a:rPr lang="en-US" sz="3200">
                <a:solidFill>
                  <a:srgbClr val="355E66"/>
                </a:solidFill>
                <a:latin typeface="Fira Sans Light"/>
              </a:rPr>
              <a:t>, in particular.</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842630" y="1243727"/>
            <a:ext cx="11479223" cy="1539075"/>
            <a:chOff x="0" y="0"/>
            <a:chExt cx="15305630" cy="2052100"/>
          </a:xfrm>
        </p:grpSpPr>
        <p:sp>
          <p:nvSpPr>
            <p:cNvPr name="TextBox 3" id="3"/>
            <p:cNvSpPr txBox="true"/>
            <p:nvPr/>
          </p:nvSpPr>
          <p:spPr>
            <a:xfrm rot="0">
              <a:off x="0" y="47625"/>
              <a:ext cx="15305630" cy="1061508"/>
            </a:xfrm>
            <a:prstGeom prst="rect">
              <a:avLst/>
            </a:prstGeom>
          </p:spPr>
          <p:txBody>
            <a:bodyPr anchor="t" rtlCol="false" tIns="0" lIns="0" bIns="0" rIns="0">
              <a:spAutoFit/>
            </a:bodyPr>
            <a:lstStyle/>
            <a:p>
              <a:pPr>
                <a:lnSpc>
                  <a:spcPts val="6050"/>
                </a:lnSpc>
              </a:pPr>
              <a:r>
                <a:rPr lang="en-US" sz="5500">
                  <a:solidFill>
                    <a:srgbClr val="355E66"/>
                  </a:solidFill>
                  <a:latin typeface="Fira Sans Light"/>
                </a:rPr>
                <a:t>CONCLUSION</a:t>
              </a:r>
            </a:p>
          </p:txBody>
        </p:sp>
        <p:sp>
          <p:nvSpPr>
            <p:cNvPr name="TextBox 4" id="4"/>
            <p:cNvSpPr txBox="true"/>
            <p:nvPr/>
          </p:nvSpPr>
          <p:spPr>
            <a:xfrm rot="0">
              <a:off x="0" y="1493300"/>
              <a:ext cx="15305630" cy="558800"/>
            </a:xfrm>
            <a:prstGeom prst="rect">
              <a:avLst/>
            </a:prstGeom>
          </p:spPr>
          <p:txBody>
            <a:bodyPr anchor="t" rtlCol="false" tIns="0" lIns="0" bIns="0" rIns="0">
              <a:spAutoFit/>
            </a:bodyPr>
            <a:lstStyle/>
            <a:p>
              <a:pPr>
                <a:lnSpc>
                  <a:spcPts val="3360"/>
                </a:lnSpc>
              </a:pP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true" rot="-1195106">
            <a:off x="13614071" y="-2699960"/>
            <a:ext cx="6754461" cy="7887375"/>
          </a:xfrm>
          <a:prstGeom prst="rect">
            <a:avLst/>
          </a:prstGeom>
        </p:spPr>
      </p:pic>
      <p:sp>
        <p:nvSpPr>
          <p:cNvPr name="TextBox 6" id="6"/>
          <p:cNvSpPr txBox="true"/>
          <p:nvPr/>
        </p:nvSpPr>
        <p:spPr>
          <a:xfrm rot="0">
            <a:off x="1028700" y="2335026"/>
            <a:ext cx="13298672" cy="7100032"/>
          </a:xfrm>
          <a:prstGeom prst="rect">
            <a:avLst/>
          </a:prstGeom>
        </p:spPr>
        <p:txBody>
          <a:bodyPr anchor="t" rtlCol="false" tIns="0" lIns="0" bIns="0" rIns="0">
            <a:spAutoFit/>
          </a:bodyPr>
          <a:lstStyle/>
          <a:p>
            <a:pPr algn="just">
              <a:lnSpc>
                <a:spcPts val="5667"/>
              </a:lnSpc>
            </a:pPr>
            <a:r>
              <a:rPr lang="en-US" sz="3498">
                <a:solidFill>
                  <a:srgbClr val="355E66"/>
                </a:solidFill>
                <a:latin typeface="Fira Sans Light"/>
              </a:rPr>
              <a:t>The ongoing innovation will continue to generate more demand for computer vision models, where YOLO will still hold its special place for a number of reasons: YOLO heavily relies on a </a:t>
            </a:r>
            <a:r>
              <a:rPr lang="en-US" sz="3498">
                <a:solidFill>
                  <a:srgbClr val="355E66"/>
                </a:solidFill>
                <a:latin typeface="Fira Sans Light Bold"/>
              </a:rPr>
              <a:t>unified detection mechanism </a:t>
            </a:r>
            <a:r>
              <a:rPr lang="en-US" sz="3498">
                <a:solidFill>
                  <a:srgbClr val="355E66"/>
                </a:solidFill>
                <a:latin typeface="Fira Sans Light"/>
              </a:rPr>
              <a:t>that consolidates different object detection elements into a </a:t>
            </a:r>
            <a:r>
              <a:rPr lang="en-US" sz="3498">
                <a:solidFill>
                  <a:srgbClr val="355E66"/>
                </a:solidFill>
                <a:latin typeface="Fira Sans Light Bold"/>
              </a:rPr>
              <a:t>single neural network</a:t>
            </a:r>
            <a:r>
              <a:rPr lang="en-US" sz="3498">
                <a:solidFill>
                  <a:srgbClr val="355E66"/>
                </a:solidFill>
                <a:latin typeface="Fira Sans Light"/>
              </a:rPr>
              <a:t> to effectively perform </a:t>
            </a:r>
            <a:r>
              <a:rPr lang="en-US" sz="3498">
                <a:solidFill>
                  <a:srgbClr val="355E66"/>
                </a:solidFill>
                <a:latin typeface="Fira Sans Light Bold"/>
              </a:rPr>
              <a:t>computer vision tasks</a:t>
            </a:r>
            <a:r>
              <a:rPr lang="en-US" sz="3498">
                <a:solidFill>
                  <a:srgbClr val="355E66"/>
                </a:solidFill>
                <a:latin typeface="Fira Sans Light"/>
              </a:rPr>
              <a:t>. Thanks to YOLO, the models can be trained with a </a:t>
            </a:r>
            <a:r>
              <a:rPr lang="en-US" sz="3498">
                <a:solidFill>
                  <a:srgbClr val="355E66"/>
                </a:solidFill>
                <a:latin typeface="Fira Sans Light Bold"/>
              </a:rPr>
              <a:t>single neural network</a:t>
            </a:r>
            <a:r>
              <a:rPr lang="en-US" sz="3498">
                <a:solidFill>
                  <a:srgbClr val="355E66"/>
                </a:solidFill>
                <a:latin typeface="Fira Sans Light"/>
              </a:rPr>
              <a:t> into an </a:t>
            </a:r>
            <a:r>
              <a:rPr lang="en-US" sz="3498">
                <a:solidFill>
                  <a:srgbClr val="355E66"/>
                </a:solidFill>
                <a:latin typeface="Fira Sans Light Bold"/>
              </a:rPr>
              <a:t>entire detection pipeline</a:t>
            </a:r>
            <a:r>
              <a:rPr lang="en-US" sz="3498">
                <a:solidFill>
                  <a:srgbClr val="355E66"/>
                </a:solidFill>
                <a:latin typeface="Fira Sans Light"/>
              </a:rPr>
              <a:t>. It’s not surprising that the algorithm found application in countless industries, eventually becoming the nexus for projects invested in object detection.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1502851" y="1655549"/>
            <a:ext cx="5340079" cy="2496615"/>
            <a:chOff x="0" y="0"/>
            <a:chExt cx="7120105" cy="3328820"/>
          </a:xfrm>
        </p:grpSpPr>
        <p:sp>
          <p:nvSpPr>
            <p:cNvPr name="TextBox 3" id="3"/>
            <p:cNvSpPr txBox="true"/>
            <p:nvPr/>
          </p:nvSpPr>
          <p:spPr>
            <a:xfrm rot="0">
              <a:off x="0" y="85725"/>
              <a:ext cx="7120105" cy="1937808"/>
            </a:xfrm>
            <a:prstGeom prst="rect">
              <a:avLst/>
            </a:prstGeom>
          </p:spPr>
          <p:txBody>
            <a:bodyPr anchor="t" rtlCol="false" tIns="0" lIns="0" bIns="0" rIns="0">
              <a:spAutoFit/>
            </a:bodyPr>
            <a:lstStyle/>
            <a:p>
              <a:pPr>
                <a:lnSpc>
                  <a:spcPts val="11000"/>
                </a:lnSpc>
              </a:pPr>
              <a:r>
                <a:rPr lang="en-US" sz="10000">
                  <a:solidFill>
                    <a:srgbClr val="355E66"/>
                  </a:solidFill>
                  <a:latin typeface="Fira Sans Light"/>
                </a:rPr>
                <a:t>Agenda</a:t>
              </a:r>
            </a:p>
          </p:txBody>
        </p:sp>
        <p:sp>
          <p:nvSpPr>
            <p:cNvPr name="TextBox 4" id="4"/>
            <p:cNvSpPr txBox="true"/>
            <p:nvPr/>
          </p:nvSpPr>
          <p:spPr>
            <a:xfrm rot="0">
              <a:off x="0" y="2587987"/>
              <a:ext cx="7120105" cy="740833"/>
            </a:xfrm>
            <a:prstGeom prst="rect">
              <a:avLst/>
            </a:prstGeom>
          </p:spPr>
          <p:txBody>
            <a:bodyPr anchor="t" rtlCol="false" tIns="0" lIns="0" bIns="0" rIns="0">
              <a:spAutoFit/>
            </a:bodyPr>
            <a:lstStyle/>
            <a:p>
              <a:pPr>
                <a:lnSpc>
                  <a:spcPts val="4550"/>
                </a:lnSpc>
              </a:pPr>
              <a:r>
                <a:rPr lang="en-US" sz="3500">
                  <a:solidFill>
                    <a:srgbClr val="355E66"/>
                  </a:solidFill>
                  <a:latin typeface="Fira Sans Light Bold"/>
                </a:rPr>
                <a:t>What's in store for today</a:t>
              </a:r>
            </a:p>
          </p:txBody>
        </p:sp>
      </p:grpSp>
      <p:grpSp>
        <p:nvGrpSpPr>
          <p:cNvPr name="Group 5" id="5"/>
          <p:cNvGrpSpPr/>
          <p:nvPr/>
        </p:nvGrpSpPr>
        <p:grpSpPr>
          <a:xfrm rot="0">
            <a:off x="10217362" y="1655549"/>
            <a:ext cx="6485323" cy="2873375"/>
            <a:chOff x="0" y="0"/>
            <a:chExt cx="8647097" cy="3831167"/>
          </a:xfrm>
        </p:grpSpPr>
        <p:sp>
          <p:nvSpPr>
            <p:cNvPr name="TextBox 6" id="6"/>
            <p:cNvSpPr txBox="true"/>
            <p:nvPr/>
          </p:nvSpPr>
          <p:spPr>
            <a:xfrm rot="0">
              <a:off x="0" y="1611842"/>
              <a:ext cx="8647097" cy="22193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INTRODUCTION TO YOLO</a:t>
              </a:r>
            </a:p>
          </p:txBody>
        </p:sp>
        <p:sp>
          <p:nvSpPr>
            <p:cNvPr name="TextBox 7" id="7"/>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01</a:t>
              </a:r>
            </a:p>
          </p:txBody>
        </p:sp>
      </p:grpSp>
      <p:grpSp>
        <p:nvGrpSpPr>
          <p:cNvPr name="Group 8" id="8"/>
          <p:cNvGrpSpPr/>
          <p:nvPr/>
        </p:nvGrpSpPr>
        <p:grpSpPr>
          <a:xfrm rot="0">
            <a:off x="10217362" y="5675526"/>
            <a:ext cx="6485323" cy="2873375"/>
            <a:chOff x="0" y="0"/>
            <a:chExt cx="8647097" cy="3831167"/>
          </a:xfrm>
        </p:grpSpPr>
        <p:sp>
          <p:nvSpPr>
            <p:cNvPr name="TextBox 9" id="9"/>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02</a:t>
              </a:r>
            </a:p>
          </p:txBody>
        </p:sp>
        <p:sp>
          <p:nvSpPr>
            <p:cNvPr name="TextBox 10" id="10"/>
            <p:cNvSpPr txBox="true"/>
            <p:nvPr/>
          </p:nvSpPr>
          <p:spPr>
            <a:xfrm rot="0">
              <a:off x="0" y="1611842"/>
              <a:ext cx="8647097" cy="22193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WHY YOLO IS USEFUL?</a:t>
              </a: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8664" y="5842403"/>
            <a:ext cx="8129573" cy="8889195"/>
          </a:xfrm>
          <a:prstGeom prst="rect">
            <a:avLst/>
          </a:prstGeom>
        </p:spPr>
      </p:pic>
      <p:sp>
        <p:nvSpPr>
          <p:cNvPr name="AutoShape 12" id="12"/>
          <p:cNvSpPr/>
          <p:nvPr/>
        </p:nvSpPr>
        <p:spPr>
          <a:xfrm rot="0">
            <a:off x="10217362" y="4686300"/>
            <a:ext cx="6485323" cy="0"/>
          </a:xfrm>
          <a:prstGeom prst="line">
            <a:avLst/>
          </a:prstGeom>
          <a:ln cap="rnd" w="9525">
            <a:solidFill>
              <a:srgbClr val="355E66"/>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1502851" y="1655549"/>
            <a:ext cx="5340079" cy="2496615"/>
            <a:chOff x="0" y="0"/>
            <a:chExt cx="7120105" cy="3328820"/>
          </a:xfrm>
        </p:grpSpPr>
        <p:sp>
          <p:nvSpPr>
            <p:cNvPr name="TextBox 3" id="3"/>
            <p:cNvSpPr txBox="true"/>
            <p:nvPr/>
          </p:nvSpPr>
          <p:spPr>
            <a:xfrm rot="0">
              <a:off x="0" y="85725"/>
              <a:ext cx="7120105" cy="1937808"/>
            </a:xfrm>
            <a:prstGeom prst="rect">
              <a:avLst/>
            </a:prstGeom>
          </p:spPr>
          <p:txBody>
            <a:bodyPr anchor="t" rtlCol="false" tIns="0" lIns="0" bIns="0" rIns="0">
              <a:spAutoFit/>
            </a:bodyPr>
            <a:lstStyle/>
            <a:p>
              <a:pPr>
                <a:lnSpc>
                  <a:spcPts val="11000"/>
                </a:lnSpc>
              </a:pPr>
              <a:r>
                <a:rPr lang="en-US" sz="10000">
                  <a:solidFill>
                    <a:srgbClr val="355E66"/>
                  </a:solidFill>
                  <a:latin typeface="Fira Sans Light"/>
                </a:rPr>
                <a:t>Agenda</a:t>
              </a:r>
            </a:p>
          </p:txBody>
        </p:sp>
        <p:sp>
          <p:nvSpPr>
            <p:cNvPr name="TextBox 4" id="4"/>
            <p:cNvSpPr txBox="true"/>
            <p:nvPr/>
          </p:nvSpPr>
          <p:spPr>
            <a:xfrm rot="0">
              <a:off x="0" y="2587987"/>
              <a:ext cx="7120105" cy="740833"/>
            </a:xfrm>
            <a:prstGeom prst="rect">
              <a:avLst/>
            </a:prstGeom>
          </p:spPr>
          <p:txBody>
            <a:bodyPr anchor="t" rtlCol="false" tIns="0" lIns="0" bIns="0" rIns="0">
              <a:spAutoFit/>
            </a:bodyPr>
            <a:lstStyle/>
            <a:p>
              <a:pPr>
                <a:lnSpc>
                  <a:spcPts val="4550"/>
                </a:lnSpc>
              </a:pPr>
              <a:r>
                <a:rPr lang="en-US" sz="3500">
                  <a:solidFill>
                    <a:srgbClr val="355E66"/>
                  </a:solidFill>
                  <a:latin typeface="Fira Sans Light Bold"/>
                </a:rPr>
                <a:t>What's in store for today</a:t>
              </a:r>
            </a:p>
          </p:txBody>
        </p:sp>
      </p:grpSp>
      <p:grpSp>
        <p:nvGrpSpPr>
          <p:cNvPr name="Group 5" id="5"/>
          <p:cNvGrpSpPr/>
          <p:nvPr/>
        </p:nvGrpSpPr>
        <p:grpSpPr>
          <a:xfrm rot="0">
            <a:off x="10217362" y="1655549"/>
            <a:ext cx="6485323" cy="2873375"/>
            <a:chOff x="0" y="0"/>
            <a:chExt cx="8647097" cy="3831167"/>
          </a:xfrm>
        </p:grpSpPr>
        <p:sp>
          <p:nvSpPr>
            <p:cNvPr name="TextBox 6" id="6"/>
            <p:cNvSpPr txBox="true"/>
            <p:nvPr/>
          </p:nvSpPr>
          <p:spPr>
            <a:xfrm rot="0">
              <a:off x="0" y="1611842"/>
              <a:ext cx="8647097" cy="22193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HISTORY AND MILESTONES</a:t>
              </a:r>
            </a:p>
          </p:txBody>
        </p:sp>
        <p:sp>
          <p:nvSpPr>
            <p:cNvPr name="TextBox 7" id="7"/>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03</a:t>
              </a:r>
            </a:p>
          </p:txBody>
        </p:sp>
      </p:grpSp>
      <p:grpSp>
        <p:nvGrpSpPr>
          <p:cNvPr name="Group 8" id="8"/>
          <p:cNvGrpSpPr/>
          <p:nvPr/>
        </p:nvGrpSpPr>
        <p:grpSpPr>
          <a:xfrm rot="0">
            <a:off x="10217362" y="5675526"/>
            <a:ext cx="6485323" cy="2044700"/>
            <a:chOff x="0" y="0"/>
            <a:chExt cx="8647097" cy="2726267"/>
          </a:xfrm>
        </p:grpSpPr>
        <p:sp>
          <p:nvSpPr>
            <p:cNvPr name="TextBox 9" id="9"/>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04</a:t>
              </a:r>
            </a:p>
          </p:txBody>
        </p:sp>
        <p:sp>
          <p:nvSpPr>
            <p:cNvPr name="TextBox 10" id="10"/>
            <p:cNvSpPr txBox="true"/>
            <p:nvPr/>
          </p:nvSpPr>
          <p:spPr>
            <a:xfrm rot="0">
              <a:off x="0" y="1611842"/>
              <a:ext cx="8647097" cy="11144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APPLICATIONS</a:t>
              </a: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8664" y="5842403"/>
            <a:ext cx="8129573" cy="8889195"/>
          </a:xfrm>
          <a:prstGeom prst="rect">
            <a:avLst/>
          </a:prstGeom>
        </p:spPr>
      </p:pic>
      <p:sp>
        <p:nvSpPr>
          <p:cNvPr name="AutoShape 12" id="12"/>
          <p:cNvSpPr/>
          <p:nvPr/>
        </p:nvSpPr>
        <p:spPr>
          <a:xfrm rot="0">
            <a:off x="10217362" y="4686300"/>
            <a:ext cx="6485323" cy="0"/>
          </a:xfrm>
          <a:prstGeom prst="line">
            <a:avLst/>
          </a:prstGeom>
          <a:ln cap="rnd" w="9525">
            <a:solidFill>
              <a:srgbClr val="355E66"/>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grpSp>
        <p:nvGrpSpPr>
          <p:cNvPr name="Group 2" id="2"/>
          <p:cNvGrpSpPr/>
          <p:nvPr/>
        </p:nvGrpSpPr>
        <p:grpSpPr>
          <a:xfrm rot="0">
            <a:off x="1502851" y="1655549"/>
            <a:ext cx="5340079" cy="2496615"/>
            <a:chOff x="0" y="0"/>
            <a:chExt cx="7120105" cy="3328820"/>
          </a:xfrm>
        </p:grpSpPr>
        <p:sp>
          <p:nvSpPr>
            <p:cNvPr name="TextBox 3" id="3"/>
            <p:cNvSpPr txBox="true"/>
            <p:nvPr/>
          </p:nvSpPr>
          <p:spPr>
            <a:xfrm rot="0">
              <a:off x="0" y="85725"/>
              <a:ext cx="7120105" cy="1937808"/>
            </a:xfrm>
            <a:prstGeom prst="rect">
              <a:avLst/>
            </a:prstGeom>
          </p:spPr>
          <p:txBody>
            <a:bodyPr anchor="t" rtlCol="false" tIns="0" lIns="0" bIns="0" rIns="0">
              <a:spAutoFit/>
            </a:bodyPr>
            <a:lstStyle/>
            <a:p>
              <a:pPr>
                <a:lnSpc>
                  <a:spcPts val="11000"/>
                </a:lnSpc>
              </a:pPr>
              <a:r>
                <a:rPr lang="en-US" sz="10000">
                  <a:solidFill>
                    <a:srgbClr val="355E66"/>
                  </a:solidFill>
                  <a:latin typeface="Fira Sans Light"/>
                </a:rPr>
                <a:t>Agenda</a:t>
              </a:r>
            </a:p>
          </p:txBody>
        </p:sp>
        <p:sp>
          <p:nvSpPr>
            <p:cNvPr name="TextBox 4" id="4"/>
            <p:cNvSpPr txBox="true"/>
            <p:nvPr/>
          </p:nvSpPr>
          <p:spPr>
            <a:xfrm rot="0">
              <a:off x="0" y="2587987"/>
              <a:ext cx="7120105" cy="740833"/>
            </a:xfrm>
            <a:prstGeom prst="rect">
              <a:avLst/>
            </a:prstGeom>
          </p:spPr>
          <p:txBody>
            <a:bodyPr anchor="t" rtlCol="false" tIns="0" lIns="0" bIns="0" rIns="0">
              <a:spAutoFit/>
            </a:bodyPr>
            <a:lstStyle/>
            <a:p>
              <a:pPr>
                <a:lnSpc>
                  <a:spcPts val="4550"/>
                </a:lnSpc>
              </a:pPr>
              <a:r>
                <a:rPr lang="en-US" sz="3500">
                  <a:solidFill>
                    <a:srgbClr val="355E66"/>
                  </a:solidFill>
                  <a:latin typeface="Fira Sans Light Bold"/>
                </a:rPr>
                <a:t>What's in store for today</a:t>
              </a:r>
            </a:p>
          </p:txBody>
        </p:sp>
      </p:grpSp>
      <p:grpSp>
        <p:nvGrpSpPr>
          <p:cNvPr name="Group 5" id="5"/>
          <p:cNvGrpSpPr/>
          <p:nvPr/>
        </p:nvGrpSpPr>
        <p:grpSpPr>
          <a:xfrm rot="0">
            <a:off x="10217362" y="1655549"/>
            <a:ext cx="6485323" cy="2873375"/>
            <a:chOff x="0" y="0"/>
            <a:chExt cx="8647097" cy="3831167"/>
          </a:xfrm>
        </p:grpSpPr>
        <p:sp>
          <p:nvSpPr>
            <p:cNvPr name="TextBox 6" id="6"/>
            <p:cNvSpPr txBox="true"/>
            <p:nvPr/>
          </p:nvSpPr>
          <p:spPr>
            <a:xfrm rot="0">
              <a:off x="0" y="1611842"/>
              <a:ext cx="8647097" cy="22193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OTHER OBJECT DETECTORS</a:t>
              </a:r>
            </a:p>
          </p:txBody>
        </p:sp>
        <p:sp>
          <p:nvSpPr>
            <p:cNvPr name="TextBox 7" id="7"/>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05</a:t>
              </a:r>
            </a:p>
          </p:txBody>
        </p:sp>
      </p:grpSp>
      <p:grpSp>
        <p:nvGrpSpPr>
          <p:cNvPr name="Group 8" id="8"/>
          <p:cNvGrpSpPr/>
          <p:nvPr/>
        </p:nvGrpSpPr>
        <p:grpSpPr>
          <a:xfrm rot="0">
            <a:off x="10217362" y="5675526"/>
            <a:ext cx="6485323" cy="2044700"/>
            <a:chOff x="0" y="0"/>
            <a:chExt cx="8647097" cy="2726267"/>
          </a:xfrm>
        </p:grpSpPr>
        <p:sp>
          <p:nvSpPr>
            <p:cNvPr name="TextBox 9" id="9"/>
            <p:cNvSpPr txBox="true"/>
            <p:nvPr/>
          </p:nvSpPr>
          <p:spPr>
            <a:xfrm rot="0">
              <a:off x="0" y="-57150"/>
              <a:ext cx="8647097" cy="1170517"/>
            </a:xfrm>
            <a:prstGeom prst="rect">
              <a:avLst/>
            </a:prstGeom>
          </p:spPr>
          <p:txBody>
            <a:bodyPr anchor="t" rtlCol="false" tIns="0" lIns="0" bIns="0" rIns="0">
              <a:spAutoFit/>
            </a:bodyPr>
            <a:lstStyle/>
            <a:p>
              <a:pPr>
                <a:lnSpc>
                  <a:spcPts val="7150"/>
                </a:lnSpc>
              </a:pPr>
              <a:r>
                <a:rPr lang="en-US" sz="5500">
                  <a:solidFill>
                    <a:srgbClr val="355E66"/>
                  </a:solidFill>
                  <a:latin typeface="Fira Sans Light"/>
                </a:rPr>
                <a:t>06</a:t>
              </a:r>
            </a:p>
          </p:txBody>
        </p:sp>
        <p:sp>
          <p:nvSpPr>
            <p:cNvPr name="TextBox 10" id="10"/>
            <p:cNvSpPr txBox="true"/>
            <p:nvPr/>
          </p:nvSpPr>
          <p:spPr>
            <a:xfrm rot="0">
              <a:off x="0" y="1611842"/>
              <a:ext cx="8647097" cy="1114425"/>
            </a:xfrm>
            <a:prstGeom prst="rect">
              <a:avLst/>
            </a:prstGeom>
          </p:spPr>
          <p:txBody>
            <a:bodyPr anchor="t" rtlCol="false" tIns="0" lIns="0" bIns="0" rIns="0">
              <a:spAutoFit/>
            </a:bodyPr>
            <a:lstStyle/>
            <a:p>
              <a:pPr>
                <a:lnSpc>
                  <a:spcPts val="6600"/>
                </a:lnSpc>
              </a:pPr>
              <a:r>
                <a:rPr lang="en-US" sz="5500">
                  <a:solidFill>
                    <a:srgbClr val="355E66"/>
                  </a:solidFill>
                  <a:latin typeface="Fira Sans Light"/>
                </a:rPr>
                <a:t>KEY INSIGHTS</a:t>
              </a:r>
            </a:p>
          </p:txBody>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8664" y="5842403"/>
            <a:ext cx="8129573" cy="8889195"/>
          </a:xfrm>
          <a:prstGeom prst="rect">
            <a:avLst/>
          </a:prstGeom>
        </p:spPr>
      </p:pic>
      <p:sp>
        <p:nvSpPr>
          <p:cNvPr name="AutoShape 12" id="12"/>
          <p:cNvSpPr/>
          <p:nvPr/>
        </p:nvSpPr>
        <p:spPr>
          <a:xfrm rot="0">
            <a:off x="10217362" y="4686300"/>
            <a:ext cx="6485323" cy="0"/>
          </a:xfrm>
          <a:prstGeom prst="line">
            <a:avLst/>
          </a:prstGeom>
          <a:ln cap="rnd" w="9525">
            <a:solidFill>
              <a:srgbClr val="355E66"/>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55E66"/>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892" t="0" r="2892" b="0"/>
          <a:stretch>
            <a:fillRect/>
          </a:stretch>
        </p:blipFill>
        <p:spPr>
          <a:xfrm flipH="false" flipV="false" rot="0">
            <a:off x="8150833" y="0"/>
            <a:ext cx="9108467" cy="6453188"/>
          </a:xfrm>
          <a:prstGeom prst="rect">
            <a:avLst/>
          </a:prstGeom>
        </p:spPr>
      </p:pic>
      <p:sp>
        <p:nvSpPr>
          <p:cNvPr name="AutoShape 3" id="3"/>
          <p:cNvSpPr/>
          <p:nvPr/>
        </p:nvSpPr>
        <p:spPr>
          <a:xfrm rot="0">
            <a:off x="1281557" y="6453188"/>
            <a:ext cx="5024008" cy="0"/>
          </a:xfrm>
          <a:prstGeom prst="line">
            <a:avLst/>
          </a:prstGeom>
          <a:ln cap="rnd" w="9525">
            <a:solidFill>
              <a:srgbClr val="FFFFFF"/>
            </a:solidFill>
            <a:prstDash val="solid"/>
            <a:headEnd type="none" len="sm" w="sm"/>
            <a:tailEnd type="none" len="sm" w="sm"/>
          </a:ln>
        </p:spPr>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533539" y="6678465"/>
            <a:ext cx="1924556" cy="2876375"/>
          </a:xfrm>
          <a:prstGeom prst="rect">
            <a:avLst/>
          </a:prstGeom>
        </p:spPr>
      </p:pic>
      <p:sp>
        <p:nvSpPr>
          <p:cNvPr name="TextBox 5" id="5"/>
          <p:cNvSpPr txBox="true"/>
          <p:nvPr/>
        </p:nvSpPr>
        <p:spPr>
          <a:xfrm rot="0">
            <a:off x="1281557" y="1114425"/>
            <a:ext cx="5024008" cy="2822575"/>
          </a:xfrm>
          <a:prstGeom prst="rect">
            <a:avLst/>
          </a:prstGeom>
        </p:spPr>
        <p:txBody>
          <a:bodyPr anchor="t" rtlCol="false" tIns="0" lIns="0" bIns="0" rIns="0">
            <a:spAutoFit/>
          </a:bodyPr>
          <a:lstStyle/>
          <a:p>
            <a:pPr>
              <a:lnSpc>
                <a:spcPts val="11000"/>
              </a:lnSpc>
            </a:pPr>
            <a:r>
              <a:rPr lang="en-US" sz="10000">
                <a:solidFill>
                  <a:srgbClr val="FFFFFF"/>
                </a:solidFill>
                <a:latin typeface="Fira Sans Light"/>
              </a:rPr>
              <a:t>WHAT IS YOLO?</a:t>
            </a:r>
          </a:p>
        </p:txBody>
      </p:sp>
      <p:grpSp>
        <p:nvGrpSpPr>
          <p:cNvPr name="Group 6" id="6"/>
          <p:cNvGrpSpPr/>
          <p:nvPr/>
        </p:nvGrpSpPr>
        <p:grpSpPr>
          <a:xfrm rot="0">
            <a:off x="8150833" y="6678465"/>
            <a:ext cx="9108467" cy="2579835"/>
            <a:chOff x="0" y="0"/>
            <a:chExt cx="12144622" cy="3439779"/>
          </a:xfrm>
        </p:grpSpPr>
        <p:sp>
          <p:nvSpPr>
            <p:cNvPr name="TextBox 7" id="7"/>
            <p:cNvSpPr txBox="true"/>
            <p:nvPr/>
          </p:nvSpPr>
          <p:spPr>
            <a:xfrm rot="0">
              <a:off x="0" y="0"/>
              <a:ext cx="12144622" cy="558800"/>
            </a:xfrm>
            <a:prstGeom prst="rect">
              <a:avLst/>
            </a:prstGeom>
          </p:spPr>
          <p:txBody>
            <a:bodyPr anchor="t" rtlCol="false" tIns="0" lIns="0" bIns="0" rIns="0">
              <a:spAutoFit/>
            </a:bodyPr>
            <a:lstStyle/>
            <a:p>
              <a:pPr>
                <a:lnSpc>
                  <a:spcPts val="3360"/>
                </a:lnSpc>
              </a:pPr>
              <a:r>
                <a:rPr lang="en-US" sz="2800">
                  <a:solidFill>
                    <a:srgbClr val="FFEDD9"/>
                  </a:solidFill>
                  <a:latin typeface="Fira Sans Light"/>
                </a:rPr>
                <a:t>DEFINITION</a:t>
              </a:r>
            </a:p>
          </p:txBody>
        </p:sp>
        <p:sp>
          <p:nvSpPr>
            <p:cNvPr name="TextBox 8" id="8"/>
            <p:cNvSpPr txBox="true"/>
            <p:nvPr/>
          </p:nvSpPr>
          <p:spPr>
            <a:xfrm rot="0">
              <a:off x="0" y="810879"/>
              <a:ext cx="12144622" cy="2628900"/>
            </a:xfrm>
            <a:prstGeom prst="rect">
              <a:avLst/>
            </a:prstGeom>
          </p:spPr>
          <p:txBody>
            <a:bodyPr anchor="t" rtlCol="false" tIns="0" lIns="0" bIns="0" rIns="0">
              <a:spAutoFit/>
            </a:bodyPr>
            <a:lstStyle/>
            <a:p>
              <a:pPr>
                <a:lnSpc>
                  <a:spcPts val="3900"/>
                </a:lnSpc>
              </a:pPr>
              <a:r>
                <a:rPr lang="en-US" sz="3000">
                  <a:solidFill>
                    <a:srgbClr val="FFFFFF"/>
                  </a:solidFill>
                  <a:latin typeface="Fira Sans Light"/>
                </a:rPr>
                <a:t>Standing for </a:t>
              </a:r>
              <a:r>
                <a:rPr lang="en-US" sz="3000">
                  <a:solidFill>
                    <a:srgbClr val="FFFFFF"/>
                  </a:solidFill>
                  <a:latin typeface="Fira Sans Light Bold"/>
                </a:rPr>
                <a:t>You Only Look Once, YOLO</a:t>
              </a:r>
              <a:r>
                <a:rPr lang="en-US" sz="3000">
                  <a:solidFill>
                    <a:srgbClr val="FFFFFF"/>
                  </a:solidFill>
                  <a:latin typeface="Fira Sans Light"/>
                </a:rPr>
                <a:t> is a regression algorithm that falls under the class of real-time object detection methods with a multitude of computer vision applications. </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613286" y="1952629"/>
            <a:ext cx="8794792" cy="5339695"/>
          </a:xfrm>
          <a:prstGeom prst="rect">
            <a:avLst/>
          </a:prstGeom>
        </p:spPr>
      </p:pic>
      <p:sp>
        <p:nvSpPr>
          <p:cNvPr name="TextBox 3" id="3"/>
          <p:cNvSpPr txBox="true"/>
          <p:nvPr/>
        </p:nvSpPr>
        <p:spPr>
          <a:xfrm rot="0">
            <a:off x="10099194" y="1943104"/>
            <a:ext cx="7851222" cy="2486025"/>
          </a:xfrm>
          <a:prstGeom prst="rect">
            <a:avLst/>
          </a:prstGeom>
        </p:spPr>
        <p:txBody>
          <a:bodyPr anchor="t" rtlCol="false" tIns="0" lIns="0" bIns="0" rIns="0">
            <a:spAutoFit/>
          </a:bodyPr>
          <a:lstStyle/>
          <a:p>
            <a:pPr algn="just">
              <a:lnSpc>
                <a:spcPts val="3932"/>
              </a:lnSpc>
              <a:spcBef>
                <a:spcPct val="0"/>
              </a:spcBef>
            </a:pPr>
            <a:r>
              <a:rPr lang="en-US" sz="3276">
                <a:solidFill>
                  <a:srgbClr val="000000"/>
                </a:solidFill>
                <a:latin typeface="Fira Sans Light Bold"/>
              </a:rPr>
              <a:t>YOLO </a:t>
            </a:r>
            <a:r>
              <a:rPr lang="en-US" sz="3276">
                <a:solidFill>
                  <a:srgbClr val="000000"/>
                </a:solidFill>
                <a:latin typeface="Fira Sans Light"/>
              </a:rPr>
              <a:t>combines what was once a </a:t>
            </a:r>
            <a:r>
              <a:rPr lang="en-US" sz="3276">
                <a:solidFill>
                  <a:srgbClr val="FF1616"/>
                </a:solidFill>
                <a:latin typeface="Fira Sans Light Bold"/>
              </a:rPr>
              <a:t>multi-step process</a:t>
            </a:r>
            <a:r>
              <a:rPr lang="en-US" sz="3276">
                <a:solidFill>
                  <a:srgbClr val="000000"/>
                </a:solidFill>
                <a:latin typeface="Fira Sans Light"/>
              </a:rPr>
              <a:t>, using a </a:t>
            </a:r>
            <a:r>
              <a:rPr lang="en-US" sz="3276">
                <a:solidFill>
                  <a:srgbClr val="FF1616"/>
                </a:solidFill>
                <a:latin typeface="Fira Sans Light Bold"/>
              </a:rPr>
              <a:t>single neural network</a:t>
            </a:r>
            <a:r>
              <a:rPr lang="en-US" sz="3276">
                <a:solidFill>
                  <a:srgbClr val="000000"/>
                </a:solidFill>
                <a:latin typeface="Fira Sans Light"/>
              </a:rPr>
              <a:t> to perform both </a:t>
            </a:r>
            <a:r>
              <a:rPr lang="en-US" sz="3276">
                <a:solidFill>
                  <a:srgbClr val="FF1616"/>
                </a:solidFill>
                <a:latin typeface="Fira Sans Light Bold"/>
              </a:rPr>
              <a:t>classification</a:t>
            </a:r>
            <a:r>
              <a:rPr lang="en-US" sz="3276">
                <a:solidFill>
                  <a:srgbClr val="000000"/>
                </a:solidFill>
                <a:latin typeface="Fira Sans Light"/>
              </a:rPr>
              <a:t> and </a:t>
            </a:r>
            <a:r>
              <a:rPr lang="en-US" sz="3276">
                <a:solidFill>
                  <a:srgbClr val="FF1616"/>
                </a:solidFill>
                <a:latin typeface="Fira Sans Light Bold"/>
              </a:rPr>
              <a:t>prediction of bounding boxes</a:t>
            </a:r>
            <a:r>
              <a:rPr lang="en-US" sz="3276">
                <a:solidFill>
                  <a:srgbClr val="000000"/>
                </a:solidFill>
                <a:latin typeface="Fira Sans Light"/>
              </a:rPr>
              <a:t> for detected objects. </a:t>
            </a:r>
          </a:p>
        </p:txBody>
      </p:sp>
      <p:sp>
        <p:nvSpPr>
          <p:cNvPr name="TextBox 4" id="4"/>
          <p:cNvSpPr txBox="true"/>
          <p:nvPr/>
        </p:nvSpPr>
        <p:spPr>
          <a:xfrm rot="0">
            <a:off x="10099194" y="4779113"/>
            <a:ext cx="7993896" cy="2486025"/>
          </a:xfrm>
          <a:prstGeom prst="rect">
            <a:avLst/>
          </a:prstGeom>
        </p:spPr>
        <p:txBody>
          <a:bodyPr anchor="t" rtlCol="false" tIns="0" lIns="0" bIns="0" rIns="0">
            <a:spAutoFit/>
          </a:bodyPr>
          <a:lstStyle/>
          <a:p>
            <a:pPr algn="just">
              <a:lnSpc>
                <a:spcPts val="3960"/>
              </a:lnSpc>
              <a:spcBef>
                <a:spcPct val="0"/>
              </a:spcBef>
            </a:pPr>
            <a:r>
              <a:rPr lang="en-US" sz="3300">
                <a:solidFill>
                  <a:srgbClr val="000000"/>
                </a:solidFill>
                <a:latin typeface="Fira Sans Light"/>
              </a:rPr>
              <a:t>As such, it is heavily optimized for detection performance and can run much faster than running two separate neural networks to detect and classify objects separately.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24657" b="0"/>
          <a:stretch>
            <a:fillRect/>
          </a:stretch>
        </p:blipFill>
        <p:spPr>
          <a:xfrm flipH="false" flipV="false" rot="0">
            <a:off x="608770" y="2746029"/>
            <a:ext cx="6565064" cy="5446026"/>
          </a:xfrm>
          <a:prstGeom prst="rect">
            <a:avLst/>
          </a:prstGeom>
        </p:spPr>
      </p:pic>
      <p:sp>
        <p:nvSpPr>
          <p:cNvPr name="TextBox 3" id="3"/>
          <p:cNvSpPr txBox="true"/>
          <p:nvPr/>
        </p:nvSpPr>
        <p:spPr>
          <a:xfrm rot="0">
            <a:off x="738987" y="1085850"/>
            <a:ext cx="3754080" cy="1076881"/>
          </a:xfrm>
          <a:prstGeom prst="rect">
            <a:avLst/>
          </a:prstGeom>
        </p:spPr>
        <p:txBody>
          <a:bodyPr anchor="t" rtlCol="false" tIns="0" lIns="0" bIns="0" rIns="0">
            <a:spAutoFit/>
          </a:bodyPr>
          <a:lstStyle/>
          <a:p>
            <a:pPr>
              <a:lnSpc>
                <a:spcPts val="8219"/>
              </a:lnSpc>
            </a:pPr>
            <a:r>
              <a:rPr lang="en-US" sz="7472">
                <a:solidFill>
                  <a:srgbClr val="000000"/>
                </a:solidFill>
                <a:latin typeface="Fira Sans Light"/>
              </a:rPr>
              <a:t>Creators</a:t>
            </a:r>
          </a:p>
        </p:txBody>
      </p:sp>
      <p:sp>
        <p:nvSpPr>
          <p:cNvPr name="TextBox 4" id="4"/>
          <p:cNvSpPr txBox="true"/>
          <p:nvPr/>
        </p:nvSpPr>
        <p:spPr>
          <a:xfrm rot="0">
            <a:off x="8147218" y="2736504"/>
            <a:ext cx="9836942" cy="6819900"/>
          </a:xfrm>
          <a:prstGeom prst="rect">
            <a:avLst/>
          </a:prstGeom>
        </p:spPr>
        <p:txBody>
          <a:bodyPr anchor="t" rtlCol="false" tIns="0" lIns="0" bIns="0" rIns="0">
            <a:spAutoFit/>
          </a:bodyPr>
          <a:lstStyle/>
          <a:p>
            <a:pPr>
              <a:lnSpc>
                <a:spcPts val="4920"/>
              </a:lnSpc>
              <a:spcBef>
                <a:spcPct val="0"/>
              </a:spcBef>
            </a:pPr>
            <a:r>
              <a:rPr lang="en-US" sz="4100">
                <a:solidFill>
                  <a:srgbClr val="000000"/>
                </a:solidFill>
                <a:latin typeface="Fira Sans Light Bold"/>
              </a:rPr>
              <a:t>Joseph Redmon</a:t>
            </a:r>
            <a:r>
              <a:rPr lang="en-US" sz="4100">
                <a:solidFill>
                  <a:srgbClr val="000000"/>
                </a:solidFill>
                <a:latin typeface="Fira Sans Light"/>
              </a:rPr>
              <a:t>, creator of the popular object detection algorithm YOLO (You Only Look Once), maintains the </a:t>
            </a:r>
            <a:r>
              <a:rPr lang="en-US" sz="4100">
                <a:solidFill>
                  <a:srgbClr val="000000"/>
                </a:solidFill>
                <a:latin typeface="Fira Sans Light"/>
              </a:rPr>
              <a:t>Darknet Neural Network Framework</a:t>
            </a:r>
            <a:r>
              <a:rPr lang="en-US" sz="4100">
                <a:solidFill>
                  <a:srgbClr val="000000"/>
                </a:solidFill>
                <a:latin typeface="Fira Sans Light"/>
              </a:rPr>
              <a:t> and the corresponding author of the papers </a:t>
            </a:r>
            <a:r>
              <a:rPr lang="en-US" sz="4100">
                <a:solidFill>
                  <a:srgbClr val="000000"/>
                </a:solidFill>
                <a:latin typeface="Fira Sans Light Bold"/>
              </a:rPr>
              <a:t>YOLOv1</a:t>
            </a:r>
            <a:r>
              <a:rPr lang="en-US" sz="4100">
                <a:solidFill>
                  <a:srgbClr val="000000"/>
                </a:solidFill>
                <a:latin typeface="Fira Sans Light"/>
              </a:rPr>
              <a:t>, </a:t>
            </a:r>
            <a:r>
              <a:rPr lang="en-US" sz="4100">
                <a:solidFill>
                  <a:srgbClr val="000000"/>
                </a:solidFill>
                <a:latin typeface="Fira Sans Light Bold"/>
              </a:rPr>
              <a:t>YOLO9000: Better, Faster, Stronger</a:t>
            </a:r>
            <a:r>
              <a:rPr lang="en-US" sz="4100">
                <a:solidFill>
                  <a:srgbClr val="000000"/>
                </a:solidFill>
                <a:latin typeface="Fira Sans Light Light"/>
              </a:rPr>
              <a:t> and </a:t>
            </a:r>
            <a:r>
              <a:rPr lang="en-US" sz="4100">
                <a:solidFill>
                  <a:srgbClr val="000000"/>
                </a:solidFill>
                <a:latin typeface="Fira Sans Light Bold"/>
              </a:rPr>
              <a:t>YOLOv3: An Incremental Improvement</a:t>
            </a:r>
            <a:r>
              <a:rPr lang="en-US" sz="4100">
                <a:solidFill>
                  <a:srgbClr val="000000"/>
                </a:solidFill>
                <a:latin typeface="Fira Sans Light Light"/>
              </a:rPr>
              <a:t>.</a:t>
            </a:r>
          </a:p>
          <a:p>
            <a:pPr>
              <a:lnSpc>
                <a:spcPts val="4920"/>
              </a:lnSpc>
              <a:spcBef>
                <a:spcPct val="0"/>
              </a:spcBef>
            </a:pPr>
          </a:p>
          <a:p>
            <a:pPr>
              <a:lnSpc>
                <a:spcPts val="4920"/>
              </a:lnSpc>
              <a:spcBef>
                <a:spcPct val="0"/>
              </a:spcBef>
            </a:pPr>
          </a:p>
          <a:p>
            <a:pPr>
              <a:lnSpc>
                <a:spcPts val="4920"/>
              </a:lnSpc>
              <a:spcBef>
                <a:spcPct val="0"/>
              </a:spcBef>
            </a:pPr>
            <a:r>
              <a:rPr lang="en-US" sz="4100">
                <a:solidFill>
                  <a:srgbClr val="000000"/>
                </a:solidFill>
                <a:latin typeface="Fira Sans Light"/>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50839" y="3381818"/>
            <a:ext cx="7274344" cy="2682414"/>
          </a:xfrm>
          <a:prstGeom prst="rect">
            <a:avLst/>
          </a:prstGeom>
        </p:spPr>
      </p:pic>
      <p:sp>
        <p:nvSpPr>
          <p:cNvPr name="TextBox 3" id="3"/>
          <p:cNvSpPr txBox="true"/>
          <p:nvPr/>
        </p:nvSpPr>
        <p:spPr>
          <a:xfrm rot="0">
            <a:off x="8147218" y="2888424"/>
            <a:ext cx="9836942" cy="5581650"/>
          </a:xfrm>
          <a:prstGeom prst="rect">
            <a:avLst/>
          </a:prstGeom>
        </p:spPr>
        <p:txBody>
          <a:bodyPr anchor="t" rtlCol="false" tIns="0" lIns="0" bIns="0" rIns="0">
            <a:spAutoFit/>
          </a:bodyPr>
          <a:lstStyle/>
          <a:p>
            <a:pPr>
              <a:lnSpc>
                <a:spcPts val="4920"/>
              </a:lnSpc>
              <a:spcBef>
                <a:spcPct val="0"/>
              </a:spcBef>
            </a:pPr>
            <a:r>
              <a:rPr lang="en-US" sz="4100">
                <a:solidFill>
                  <a:srgbClr val="000000"/>
                </a:solidFill>
                <a:latin typeface="Fira Sans Light"/>
              </a:rPr>
              <a:t>However</a:t>
            </a:r>
            <a:r>
              <a:rPr lang="en-US" sz="4100">
                <a:solidFill>
                  <a:srgbClr val="000000"/>
                </a:solidFill>
                <a:latin typeface="Fira Sans Light"/>
              </a:rPr>
              <a:t>, in Feb 21, 2020 Joseph Redmon  tweeted that he had ceased his computer vision research to avoid enabling potential misuse of the tech — citing in particular “</a:t>
            </a:r>
            <a:r>
              <a:rPr lang="en-US" sz="4100">
                <a:solidFill>
                  <a:srgbClr val="000000"/>
                </a:solidFill>
                <a:latin typeface="Fira Sans Light Bold"/>
              </a:rPr>
              <a:t>military applications and privacy concerns.</a:t>
            </a:r>
            <a:r>
              <a:rPr lang="en-US" sz="4100">
                <a:solidFill>
                  <a:srgbClr val="000000"/>
                </a:solidFill>
                <a:latin typeface="Fira Sans Light"/>
              </a:rPr>
              <a:t>”</a:t>
            </a:r>
          </a:p>
          <a:p>
            <a:pPr>
              <a:lnSpc>
                <a:spcPts val="4920"/>
              </a:lnSpc>
              <a:spcBef>
                <a:spcPct val="0"/>
              </a:spcBef>
            </a:pPr>
          </a:p>
          <a:p>
            <a:pPr>
              <a:lnSpc>
                <a:spcPts val="4920"/>
              </a:lnSpc>
              <a:spcBef>
                <a:spcPct val="0"/>
              </a:spcBef>
            </a:pPr>
          </a:p>
          <a:p>
            <a:pPr>
              <a:lnSpc>
                <a:spcPts val="4920"/>
              </a:lnSpc>
              <a:spcBef>
                <a:spcPct val="0"/>
              </a:spcBef>
            </a:pPr>
            <a:r>
              <a:rPr lang="en-US" sz="4100">
                <a:solidFill>
                  <a:srgbClr val="000000"/>
                </a:solidFill>
                <a:latin typeface="Fira Sans Light"/>
              </a:rPr>
              <a:t>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EDD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375"/>
          <a:stretch>
            <a:fillRect/>
          </a:stretch>
        </p:blipFill>
        <p:spPr>
          <a:xfrm flipH="false" flipV="false" rot="0">
            <a:off x="807566" y="1983623"/>
            <a:ext cx="5778062" cy="5756360"/>
          </a:xfrm>
          <a:prstGeom prst="rect">
            <a:avLst/>
          </a:prstGeom>
        </p:spPr>
      </p:pic>
      <p:sp>
        <p:nvSpPr>
          <p:cNvPr name="TextBox 3" id="3"/>
          <p:cNvSpPr txBox="true"/>
          <p:nvPr/>
        </p:nvSpPr>
        <p:spPr>
          <a:xfrm rot="0">
            <a:off x="7018673" y="2147721"/>
            <a:ext cx="10980627" cy="5629275"/>
          </a:xfrm>
          <a:prstGeom prst="rect">
            <a:avLst/>
          </a:prstGeom>
        </p:spPr>
        <p:txBody>
          <a:bodyPr anchor="t" rtlCol="false" tIns="0" lIns="0" bIns="0" rIns="0">
            <a:spAutoFit/>
          </a:bodyPr>
          <a:lstStyle/>
          <a:p>
            <a:pPr>
              <a:lnSpc>
                <a:spcPts val="4431"/>
              </a:lnSpc>
              <a:spcBef>
                <a:spcPct val="0"/>
              </a:spcBef>
            </a:pPr>
            <a:r>
              <a:rPr lang="en-US" sz="3692">
                <a:solidFill>
                  <a:srgbClr val="000000"/>
                </a:solidFill>
                <a:latin typeface="Fira Sans Light Bold"/>
              </a:rPr>
              <a:t>Alexey</a:t>
            </a:r>
            <a:r>
              <a:rPr lang="en-US" sz="3692">
                <a:solidFill>
                  <a:srgbClr val="000000"/>
                </a:solidFill>
                <a:latin typeface="Fira Sans Light"/>
              </a:rPr>
              <a:t> is a research engineer with </a:t>
            </a:r>
            <a:r>
              <a:rPr lang="en-US" sz="3692">
                <a:solidFill>
                  <a:srgbClr val="000000"/>
                </a:solidFill>
                <a:latin typeface="Fira Sans Light Bold"/>
              </a:rPr>
              <a:t>six years</a:t>
            </a:r>
            <a:r>
              <a:rPr lang="en-US" sz="3692">
                <a:solidFill>
                  <a:srgbClr val="000000"/>
                </a:solidFill>
                <a:latin typeface="Fira Sans Light"/>
              </a:rPr>
              <a:t> of experience in </a:t>
            </a:r>
            <a:r>
              <a:rPr lang="en-US" sz="3692">
                <a:solidFill>
                  <a:srgbClr val="000000"/>
                </a:solidFill>
                <a:latin typeface="Fira Sans Light Bold"/>
              </a:rPr>
              <a:t>machine learning</a:t>
            </a:r>
            <a:r>
              <a:rPr lang="en-US" sz="3692">
                <a:solidFill>
                  <a:srgbClr val="000000"/>
                </a:solidFill>
                <a:latin typeface="Fira Sans Light"/>
              </a:rPr>
              <a:t> and </a:t>
            </a:r>
            <a:r>
              <a:rPr lang="en-US" sz="3692">
                <a:solidFill>
                  <a:srgbClr val="000000"/>
                </a:solidFill>
                <a:latin typeface="Fira Sans Light Bold"/>
              </a:rPr>
              <a:t>over sixteen years of experience</a:t>
            </a:r>
            <a:r>
              <a:rPr lang="en-US" sz="3692">
                <a:solidFill>
                  <a:srgbClr val="000000"/>
                </a:solidFill>
                <a:latin typeface="Fira Sans Light"/>
              </a:rPr>
              <a:t> as a </a:t>
            </a:r>
            <a:r>
              <a:rPr lang="en-US" sz="3692">
                <a:solidFill>
                  <a:srgbClr val="000000"/>
                </a:solidFill>
                <a:latin typeface="Fira Sans Light Bold"/>
              </a:rPr>
              <a:t>C++ developer</a:t>
            </a:r>
            <a:r>
              <a:rPr lang="en-US" sz="3692">
                <a:solidFill>
                  <a:srgbClr val="000000"/>
                </a:solidFill>
                <a:latin typeface="Fira Sans Light"/>
              </a:rPr>
              <a:t>. </a:t>
            </a:r>
          </a:p>
          <a:p>
            <a:pPr>
              <a:lnSpc>
                <a:spcPts val="4431"/>
              </a:lnSpc>
              <a:spcBef>
                <a:spcPct val="0"/>
              </a:spcBef>
            </a:pPr>
          </a:p>
          <a:p>
            <a:pPr>
              <a:lnSpc>
                <a:spcPts val="4431"/>
              </a:lnSpc>
              <a:spcBef>
                <a:spcPct val="0"/>
              </a:spcBef>
            </a:pPr>
            <a:r>
              <a:rPr lang="en-US" sz="3692">
                <a:solidFill>
                  <a:srgbClr val="000000"/>
                </a:solidFill>
                <a:latin typeface="Fira Sans Light"/>
              </a:rPr>
              <a:t>He specializes in </a:t>
            </a:r>
            <a:r>
              <a:rPr lang="en-US" sz="3692">
                <a:solidFill>
                  <a:srgbClr val="000000"/>
                </a:solidFill>
                <a:latin typeface="Fira Sans Light Bold"/>
              </a:rPr>
              <a:t>PyTorch</a:t>
            </a:r>
            <a:r>
              <a:rPr lang="en-US" sz="3692">
                <a:solidFill>
                  <a:srgbClr val="000000"/>
                </a:solidFill>
                <a:latin typeface="Fira Sans Light"/>
              </a:rPr>
              <a:t>, </a:t>
            </a:r>
            <a:r>
              <a:rPr lang="en-US" sz="3692">
                <a:solidFill>
                  <a:srgbClr val="000000"/>
                </a:solidFill>
                <a:latin typeface="Fira Sans Light Bold"/>
              </a:rPr>
              <a:t>C++</a:t>
            </a:r>
            <a:r>
              <a:rPr lang="en-US" sz="3692">
                <a:solidFill>
                  <a:srgbClr val="000000"/>
                </a:solidFill>
                <a:latin typeface="Fira Sans Light"/>
              </a:rPr>
              <a:t> and </a:t>
            </a:r>
            <a:r>
              <a:rPr lang="en-US" sz="3692">
                <a:solidFill>
                  <a:srgbClr val="000000"/>
                </a:solidFill>
                <a:latin typeface="Fira Sans Light Bold"/>
              </a:rPr>
              <a:t>DNN‐framework Darknet</a:t>
            </a:r>
            <a:r>
              <a:rPr lang="en-US" sz="3692">
                <a:solidFill>
                  <a:srgbClr val="000000"/>
                </a:solidFill>
                <a:latin typeface="Fira Sans Light"/>
              </a:rPr>
              <a:t> as well as developing a state‐of‐the‐art neural network for computer vision such as </a:t>
            </a:r>
            <a:r>
              <a:rPr lang="en-US" sz="3692">
                <a:solidFill>
                  <a:srgbClr val="000000"/>
                </a:solidFill>
                <a:latin typeface="Fira Sans Light Bold"/>
              </a:rPr>
              <a:t>YOLOv4 / Scaled‐YOLOv4</a:t>
            </a:r>
            <a:r>
              <a:rPr lang="en-US" sz="3692">
                <a:solidFill>
                  <a:srgbClr val="000000"/>
                </a:solidFill>
                <a:latin typeface="Fira Sans Light"/>
              </a:rPr>
              <a:t>, which is used by the </a:t>
            </a:r>
            <a:r>
              <a:rPr lang="en-US" sz="3692">
                <a:solidFill>
                  <a:srgbClr val="000000"/>
                </a:solidFill>
                <a:latin typeface="Fira Sans Light Bold"/>
              </a:rPr>
              <a:t>Taiwan government</a:t>
            </a:r>
            <a:r>
              <a:rPr lang="en-US" sz="3692">
                <a:solidFill>
                  <a:srgbClr val="000000"/>
                </a:solidFill>
                <a:latin typeface="Fira Sans Light"/>
              </a:rPr>
              <a:t>, </a:t>
            </a:r>
            <a:r>
              <a:rPr lang="en-US" sz="3692">
                <a:solidFill>
                  <a:srgbClr val="000000"/>
                </a:solidFill>
                <a:latin typeface="Fira Sans Light Bold"/>
              </a:rPr>
              <a:t>BMW Innovation Lab</a:t>
            </a:r>
            <a:r>
              <a:rPr lang="en-US" sz="3692">
                <a:solidFill>
                  <a:srgbClr val="000000"/>
                </a:solidFill>
                <a:latin typeface="Fira Sans Light"/>
              </a:rPr>
              <a:t>, </a:t>
            </a:r>
            <a:r>
              <a:rPr lang="en-US" sz="3692">
                <a:solidFill>
                  <a:srgbClr val="000000"/>
                </a:solidFill>
                <a:latin typeface="Fira Sans Light Bold"/>
              </a:rPr>
              <a:t>Amazon</a:t>
            </a:r>
            <a:r>
              <a:rPr lang="en-US" sz="3692">
                <a:solidFill>
                  <a:srgbClr val="000000"/>
                </a:solidFill>
                <a:latin typeface="Fira Sans Light"/>
              </a:rPr>
              <a:t>, and other companies.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DAFInZU3fXs</dc:identifier>
  <dcterms:modified xsi:type="dcterms:W3CDTF">2011-08-01T06:04:30Z</dcterms:modified>
  <cp:revision>1</cp:revision>
  <dc:title>INTRODUCTION TO YOLO</dc:title>
</cp:coreProperties>
</file>

<file path=docProps/thumbnail.jpeg>
</file>